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</p:sldMasterIdLst>
  <p:notesMasterIdLst>
    <p:notesMasterId r:id="rId14"/>
  </p:notesMasterIdLst>
  <p:sldIdLst>
    <p:sldId id="256" r:id="rId3"/>
    <p:sldId id="283" r:id="rId4"/>
    <p:sldId id="278" r:id="rId5"/>
    <p:sldId id="258" r:id="rId6"/>
    <p:sldId id="274" r:id="rId7"/>
    <p:sldId id="260" r:id="rId8"/>
    <p:sldId id="275" r:id="rId9"/>
    <p:sldId id="276" r:id="rId10"/>
    <p:sldId id="279" r:id="rId11"/>
    <p:sldId id="277" r:id="rId12"/>
    <p:sldId id="266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EB80F9-3C9A-4B03-9C8F-50CCD1C5232B}" v="16" dt="2021-05-01T09:49:58.5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38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81EF6E-4ACE-44EA-B759-B66C313918AB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91A60420-7490-4282-A6B4-8F8A03C8F3FD}" type="pres">
      <dgm:prSet presAssocID="{4181EF6E-4ACE-44EA-B759-B66C313918AB}" presName="compositeShape" presStyleCnt="0">
        <dgm:presLayoutVars>
          <dgm:dir/>
          <dgm:resizeHandles/>
        </dgm:presLayoutVars>
      </dgm:prSet>
      <dgm:spPr/>
    </dgm:pt>
  </dgm:ptLst>
  <dgm:cxnLst>
    <dgm:cxn modelId="{08984E3B-37FE-4975-B5ED-F44A8EBF3E34}" type="presOf" srcId="{4181EF6E-4ACE-44EA-B759-B66C313918AB}" destId="{91A60420-7490-4282-A6B4-8F8A03C8F3FD}" srcOrd="0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E9D424-62FB-43A7-9D2F-C28B5410D3E2}" type="datetimeFigureOut">
              <a:rPr lang="cs-CZ" smtClean="0"/>
              <a:t>19.06.2026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C5499F-A325-40B1-B764-6BFAF6420E5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1900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Po získání Mgr. Mohou jít pracovat kamkoliv po Evropě</a:t>
            </a:r>
            <a:r>
              <a:rPr lang="cs-CZ" baseline="0" dirty="0"/>
              <a:t> jako farmaceuti do lékáren</a:t>
            </a:r>
          </a:p>
          <a:p>
            <a:r>
              <a:rPr lang="cs-CZ" baseline="0" dirty="0"/>
              <a:t>Škola nabízí studentské ubytování, ceny na život se pohybují okolo 250 – 500 </a:t>
            </a:r>
            <a:r>
              <a:rPr lang="cs-CZ" baseline="0" dirty="0" err="1"/>
              <a:t>eUR</a:t>
            </a:r>
            <a:r>
              <a:rPr lang="cs-CZ" baseline="0" dirty="0"/>
              <a:t> za měsíc (zahrnuto i ubytování)</a:t>
            </a:r>
          </a:p>
          <a:p>
            <a:r>
              <a:rPr lang="cs-CZ" baseline="0" dirty="0" err="1"/>
              <a:t>Diploma</a:t>
            </a:r>
            <a:r>
              <a:rPr lang="cs-CZ" baseline="0" dirty="0"/>
              <a:t> + </a:t>
            </a:r>
            <a:r>
              <a:rPr lang="cs-CZ" baseline="0" dirty="0" err="1"/>
              <a:t>Diploma</a:t>
            </a:r>
            <a:r>
              <a:rPr lang="cs-CZ" baseline="0" dirty="0"/>
              <a:t> </a:t>
            </a:r>
            <a:r>
              <a:rPr lang="cs-CZ" baseline="0" dirty="0" err="1"/>
              <a:t>Supplement</a:t>
            </a:r>
            <a:endParaRPr lang="cs-CZ" baseline="0" dirty="0"/>
          </a:p>
          <a:p>
            <a:r>
              <a:rPr lang="cs-CZ" baseline="0" dirty="0"/>
              <a:t>3 pokusy na zkoušku</a:t>
            </a:r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293F24-ECEF-4C35-9618-076B1A063DD1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1852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D125C8-E154-41B0-9DA2-D04DBF0204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CC2C151-3C9A-4DC2-9E8A-B39098BC79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605944D-3D04-40E7-954E-AF7171EBE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0BCD2-2D8F-4D8B-AE04-D863F9C24192}" type="datetime1">
              <a:rPr lang="en-GB" smtClean="0"/>
              <a:t>19/06/2026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744588E-C9DD-4F4C-9531-B34A60F2F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C562B1B-B90E-44F1-8F15-5BE02E15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3FFA-AACB-4691-A614-E22032E30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6369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1789B1-F85D-4181-933B-736CE2374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D8BC20-9BE7-4F21-8910-91B003D091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2E33D68-FA5B-4DBE-9512-AF04D365A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43556-F3F0-42A1-A37F-F5E2D39550D9}" type="datetime1">
              <a:rPr lang="en-GB" smtClean="0"/>
              <a:t>19/06/2026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FB35493-BE8A-4575-9EC6-E3E8B0777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281D264-A9B3-4D42-A2B6-0F458C485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3FFA-AACB-4691-A614-E22032E30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5067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2028C0-57F0-4CA2-9915-0D18CA456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447F138-B33E-4258-AEFB-BF39173CD0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B14B4EA-9679-4D95-8CAD-965AA0F3E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E39A-37DF-406A-9103-A60F627D85E1}" type="datetime1">
              <a:rPr lang="en-GB" smtClean="0"/>
              <a:t>19/06/2026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86BFB02-C8B7-4930-8B46-C13B92428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755DA62-C51C-461A-AA7E-DD80CEF8A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3FFA-AACB-4691-A614-E22032E30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9788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0D46A8-28DE-4196-A986-9EB42A221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A48BCF-9A28-4B36-B75E-839BB3E6B9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A412C95-021F-457C-9E15-7466BB1573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4358290-366A-461D-9209-16CA52BC0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DBEF-BCC9-41BC-B3C8-93601739C64E}" type="datetime1">
              <a:rPr lang="en-GB" smtClean="0"/>
              <a:t>19/06/2026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5173CBE-C91A-4206-909E-A6B718575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5893C97-6FD1-4F20-A427-4EF64A7EF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3FFA-AACB-4691-A614-E22032E30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7674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9CA9B8-6D35-4045-8D0B-BAB9AE6BF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695E63E-67F8-41CC-85DB-D7489D807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B567CF4-CF0E-47E5-B1EE-A12E37A78B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DABEA88-7009-4E88-AC23-EEA2667A97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2AC9E692-6646-42D0-AC30-C48B36FC8D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DA6C9609-63A5-4114-A671-764E362BD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8546-C9EF-4F6B-8C82-7876DB17FC89}" type="datetime1">
              <a:rPr lang="en-GB" smtClean="0"/>
              <a:t>19/06/2026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4E4F24D-245A-4459-976A-563573AE9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4B3F683-EE76-4E83-84D0-437FA33E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3FFA-AACB-4691-A614-E22032E30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8415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65133B-B420-45D3-90A8-A62034ACC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D83EFDD-CB3D-4D43-86BA-4732AE8DD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D1511-7311-465D-B9F7-F7E9C64DFEE2}" type="datetime1">
              <a:rPr lang="en-GB" smtClean="0"/>
              <a:t>19/06/2026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8671B94-2843-48F3-B326-5C924D0E5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7A0035C-8BB7-4C18-8508-2EFDCF4FC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3FFA-AACB-4691-A614-E22032E30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1698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58A1CBA-028B-4C1C-8651-5D35934D9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6B90C-A736-4454-A894-D843B1EC7BA1}" type="datetime1">
              <a:rPr lang="en-GB" smtClean="0"/>
              <a:t>19/06/2026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C0A275A-0996-45E4-923B-CCD37E3BA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4D1C26E-E200-485E-AB67-23BD77D56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3FFA-AACB-4691-A614-E22032E30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776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48C3B2-A932-4B92-8E31-DFD1DB650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82935B1-A324-42B3-9E68-77DB5350B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E6D7DDC-0F23-4780-8902-E8F8FE61FA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6240AC7-8F53-4BA1-AA09-470F78074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90D89-FCA8-45F1-A4D5-469009187CB5}" type="datetime1">
              <a:rPr lang="en-GB" smtClean="0"/>
              <a:t>19/06/2026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019E543-3779-4716-8B99-690E98FE6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71C4525-E06D-4808-B054-93AD2BD83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3FFA-AACB-4691-A614-E22032E30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1191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84BE30-D673-45CC-9FED-1C15F377E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3903CA0-46FB-49AC-BEB7-57595BB994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A49C1FD-0050-4979-B5B0-7B485C7EC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FDAE4A3-8FA3-451B-B61A-B9769F097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D0865-D1B4-49F0-BF66-79F5B60ABC6D}" type="datetime1">
              <a:rPr lang="en-GB" smtClean="0"/>
              <a:t>19/06/2026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9CF0886-8457-4946-B411-6ED7EED9C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8079387-25E4-4E9A-A841-DEAF3962A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3FFA-AACB-4691-A614-E22032E30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8056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C686FD-D73F-413C-A244-8B734BFD4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649003A-D9EA-49FC-9248-CF55022BEC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42BD026-C26E-4AE1-A2AF-3CD231E8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58FB-1E00-4304-A7EA-62E2C647B5B3}" type="datetime1">
              <a:rPr lang="en-GB" smtClean="0"/>
              <a:t>19/06/2026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5FD1599-BA56-4ECF-8069-207D50754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5DDEB0D-C1A4-4059-9B90-95904819A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3FFA-AACB-4691-A614-E22032E30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96876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514B6442-B155-410F-917E-1305A648E1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79B6863-B8C3-40FB-AFFC-D3E7AA51FD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2190451-A621-4107-826E-858DFAFD8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92AC6-A5A3-418F-9419-580B704A0183}" type="datetime1">
              <a:rPr lang="en-GB" smtClean="0"/>
              <a:t>19/06/2026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B06C268-1875-4BC4-9AA8-8002DD864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3A63D2B-C804-49CE-9BD2-4E15C707B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B3FFA-AACB-4691-A614-E22032E30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8106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NI LAW slide">
    <p:bg>
      <p:bgPr>
        <a:solidFill>
          <a:srgbClr val="5678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1"/>
          <p:cNvSpPr>
            <a:spLocks noGrp="1"/>
          </p:cNvSpPr>
          <p:nvPr>
            <p:ph type="ftr" sz="quarter" idx="10"/>
          </p:nvPr>
        </p:nvSpPr>
        <p:spPr>
          <a:xfrm>
            <a:off x="720000" y="6228000"/>
            <a:ext cx="7920001" cy="252000"/>
          </a:xfrm>
        </p:spPr>
        <p:txBody>
          <a:bodyPr/>
          <a:lstStyle>
            <a:lvl1pPr>
              <a:defRPr>
                <a:solidFill>
                  <a:srgbClr val="56788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Zástupný symbol pro číslo snímku 2"/>
          <p:cNvSpPr>
            <a:spLocks noGrp="1"/>
          </p:cNvSpPr>
          <p:nvPr>
            <p:ph type="sldNum" sz="quarter" idx="11"/>
          </p:nvPr>
        </p:nvSpPr>
        <p:spPr>
          <a:xfrm>
            <a:off x="414001" y="6228000"/>
            <a:ext cx="252000" cy="252000"/>
          </a:xfrm>
        </p:spPr>
        <p:txBody>
          <a:bodyPr/>
          <a:lstStyle>
            <a:lvl1pPr>
              <a:defRPr>
                <a:solidFill>
                  <a:srgbClr val="56788D"/>
                </a:solidFill>
              </a:defRPr>
            </a:lvl1pPr>
          </a:lstStyle>
          <a:p>
            <a:fld id="{D6D6C118-631F-4A80-9886-907009361577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74F902F5-3AA8-4634-8DC3-3DB9368EA2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653" y="2019300"/>
            <a:ext cx="7171020" cy="283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70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33B0E22D-E32C-47EB-BBA3-D3FF80BA188D}" type="datetime1">
              <a:rPr lang="en-GB" smtClean="0"/>
              <a:t>19/06/2026</a:t>
            </a:fld>
            <a:endParaRPr lang="en-GB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639914-D36E-4E31-BE6E-17DE5C614A7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8072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subheading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720001" y="1692002"/>
            <a:ext cx="10753201" cy="4139998"/>
          </a:xfrm>
          <a:prstGeom prst="rect">
            <a:avLst/>
          </a:prstGeom>
        </p:spPr>
        <p:txBody>
          <a:bodyPr/>
          <a:lstStyle>
            <a:lvl1pPr marL="252000" indent="-180000">
              <a:lnSpc>
                <a:spcPct val="150000"/>
              </a:lnSpc>
              <a:buClr>
                <a:schemeClr val="tx2"/>
              </a:buClr>
              <a:buSzPct val="100000"/>
              <a:buFont typeface="Arial" panose="020B0604020202020204" pitchFamily="34" charset="0"/>
              <a:buChar char="̶"/>
              <a:defRPr b="0"/>
            </a:lvl1pPr>
            <a:lvl2pPr marL="504000" indent="-1800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̶"/>
              <a:defRPr sz="2000"/>
            </a:lvl2pPr>
            <a:lvl3pPr marL="914400" indent="0">
              <a:buNone/>
              <a:defRPr/>
            </a:lvl3pPr>
          </a:lstStyle>
          <a:p>
            <a:pPr lvl="0"/>
            <a:r>
              <a:rPr lang="en-GB" noProof="0" dirty="0"/>
              <a:t>Click here to insert text.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endParaRPr lang="en-GB" noProof="0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70407D-EE58-4A0B-824B-1D3AE42DD9CF}" type="slidenum">
              <a:rPr lang="cs-CZ" altLang="cs-CZ"/>
              <a:pPr/>
              <a:t>‹#›</a:t>
            </a:fld>
            <a:endParaRPr lang="cs-CZ" altLang="cs-CZ" dirty="0"/>
          </a:p>
        </p:txBody>
      </p:sp>
      <p:sp>
        <p:nvSpPr>
          <p:cNvPr id="7" name="Zástupný symbol pro text 7">
            <a:extLst>
              <a:ext uri="{FF2B5EF4-FFF2-40B4-BE49-F238E27FC236}">
                <a16:creationId xmlns:a16="http://schemas.microsoft.com/office/drawing/2014/main" id="{9F610B39-FB78-4767-BA31-C3D4E7D5586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0726" y="1296001"/>
            <a:ext cx="10752138" cy="271576"/>
          </a:xfrm>
        </p:spPr>
        <p:txBody>
          <a:bodyPr lIns="0" tIns="0" rIns="0" bIns="0">
            <a:noAutofit/>
          </a:bodyPr>
          <a:lstStyle>
            <a:lvl1pPr algn="l">
              <a:lnSpc>
                <a:spcPts val="2300"/>
              </a:lnSpc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noProof="0" dirty="0"/>
              <a:t>Click here to insert text.</a:t>
            </a:r>
          </a:p>
        </p:txBody>
      </p:sp>
      <p:sp>
        <p:nvSpPr>
          <p:cNvPr id="13" name="Nadpis 12">
            <a:extLst>
              <a:ext uri="{FF2B5EF4-FFF2-40B4-BE49-F238E27FC236}">
                <a16:creationId xmlns:a16="http://schemas.microsoft.com/office/drawing/2014/main" id="{6B0440B8-6781-4DF7-853B-03D5855A8C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here to insert heading.</a:t>
            </a:r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59F89E05-B7F2-459D-8C5B-340516AE43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306" y="6054350"/>
            <a:ext cx="1514694" cy="59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428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– inverse">
    <p:bg>
      <p:bgPr>
        <a:solidFill>
          <a:srgbClr val="5678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8587455-5AC3-4F6B-BE52-826326AFD3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A84368-F699-48A6-8383-4822D7F23B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7" name="Nadpis 6">
            <a:extLst>
              <a:ext uri="{FF2B5EF4-FFF2-40B4-BE49-F238E27FC236}">
                <a16:creationId xmlns:a16="http://schemas.microsoft.com/office/drawing/2014/main" id="{322FA9F0-97E4-45C3-84A8-592F85A6A3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8502" y="2900365"/>
            <a:ext cx="11361600" cy="1171580"/>
          </a:xfrm>
        </p:spPr>
        <p:txBody>
          <a:bodyPr anchor="t"/>
          <a:lstStyle>
            <a:lvl1pPr algn="l">
              <a:lnSpc>
                <a:spcPts val="44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here to insert title.</a:t>
            </a:r>
            <a:endParaRPr lang="cs-CZ" dirty="0"/>
          </a:p>
        </p:txBody>
      </p:sp>
      <p:sp>
        <p:nvSpPr>
          <p:cNvPr id="8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398502" y="4116404"/>
            <a:ext cx="11361600" cy="698497"/>
          </a:xfrm>
        </p:spPr>
        <p:txBody>
          <a:bodyPr anchor="t"/>
          <a:lstStyle>
            <a:lvl1pPr marL="0" indent="0" algn="l">
              <a:buNone/>
              <a:defRPr lang="cs-CZ" sz="24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here to insert subtitle.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D7A38EFA-C2B5-4AC5-A12C-CED5CEA4DE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97" y="414000"/>
            <a:ext cx="2686146" cy="106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1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32" userDrawn="1">
          <p15:clr>
            <a:srgbClr val="FBAE40"/>
          </p15:clr>
        </p15:guide>
        <p15:guide id="2" pos="31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emf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179404A-DF61-491F-9666-ED5C9E156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F5B9265-A900-4CA8-9556-0C294028C7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E07C274-E87C-4404-815F-94027D3DD7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9CFC2-9A1D-4964-8137-795B8B9A2B77}" type="datetime1">
              <a:rPr lang="en-GB" smtClean="0"/>
              <a:t>19/06/2026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D5EFC9A-B369-40AB-9F9E-BA60BCAD0C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63EC402-E6D6-470D-BB8D-0B4F6BCB89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B3FFA-AACB-4691-A614-E22032E3034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3945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91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20000" y="6228000"/>
            <a:ext cx="7920001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cs-CZ" altLang="cs-CZ" sz="1200" dirty="0" smtClean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GB" noProof="0" dirty="0"/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14001" y="6228000"/>
            <a:ext cx="2520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2"/>
                </a:solidFill>
                <a:latin typeface="+mj-lt"/>
              </a:defRPr>
            </a:lvl1pPr>
          </a:lstStyle>
          <a:p>
            <a:fld id="{0DE708CC-0C3F-4567-9698-B54C0F35BD31}" type="slidenum">
              <a:rPr lang="cs-CZ" altLang="cs-CZ" smtClean="0"/>
              <a:pPr/>
              <a:t>‹#›</a:t>
            </a:fld>
            <a:endParaRPr lang="cs-CZ" altLang="cs-CZ" dirty="0"/>
          </a:p>
        </p:txBody>
      </p: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73EFD05-44F7-4406-AC4D-1167FBFF8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1" y="720000"/>
            <a:ext cx="10753201" cy="4515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 dirty="0"/>
              <a:t>Click here to insert heading.</a:t>
            </a:r>
            <a:endParaRPr lang="cs-CZ" dirty="0"/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A4DA628E-D8CA-41EE-AA1A-D14D1A53A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8800" y="1872000"/>
            <a:ext cx="10753201" cy="396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Click here insert text.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5" r:id="rId2"/>
    <p:sldLayoutId id="2147483685" r:id="rId3"/>
    <p:sldLayoutId id="2147483690" r:id="rId4"/>
  </p:sldLayoutIdLst>
  <p:hf sldNum="0" hdr="0" ftr="0" dt="0"/>
  <p:txStyles>
    <p:titleStyle>
      <a:lvl1pPr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287D"/>
          </a:solidFill>
          <a:latin typeface="Tahoma" pitchFamily="34" charset="0"/>
        </a:defRPr>
      </a:lvl9pPr>
    </p:titleStyle>
    <p:bodyStyle>
      <a:lvl1pPr marL="0" indent="0" algn="l" rtl="0" eaLnBrk="1" fontAlgn="base" hangingPunct="1">
        <a:lnSpc>
          <a:spcPct val="100000"/>
        </a:lnSpc>
        <a:spcBef>
          <a:spcPts val="0"/>
        </a:spcBef>
        <a:spcAft>
          <a:spcPct val="0"/>
        </a:spcAft>
        <a:buClr>
          <a:schemeClr val="tx2"/>
        </a:buClr>
        <a:buSzPct val="100000"/>
        <a:buFontTx/>
        <a:buNone/>
        <a:defRPr sz="2800" b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tx2"/>
        </a:buClr>
        <a:buSzPct val="100000"/>
        <a:buFontTx/>
        <a:buNone/>
        <a:defRPr sz="1500" b="0">
          <a:solidFill>
            <a:schemeClr val="tx1"/>
          </a:solidFill>
          <a:latin typeface="+mn-lt"/>
        </a:defRPr>
      </a:lvl2pPr>
      <a:lvl3pPr marL="9144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folHlink"/>
        </a:buClr>
        <a:buSzPct val="80000"/>
        <a:buFontTx/>
        <a:buNone/>
        <a:defRPr sz="1500" b="0">
          <a:solidFill>
            <a:schemeClr val="tx1"/>
          </a:solidFill>
          <a:latin typeface="+mn-lt"/>
        </a:defRPr>
      </a:lvl3pPr>
      <a:lvl4pPr marL="13716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2"/>
        </a:buClr>
        <a:buSzPct val="90000"/>
        <a:buFontTx/>
        <a:buNone/>
        <a:defRPr sz="1500" b="0">
          <a:solidFill>
            <a:schemeClr val="tx1"/>
          </a:solidFill>
          <a:latin typeface="+mn-lt"/>
        </a:defRPr>
      </a:lvl4pPr>
      <a:lvl5pPr marL="18288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Tx/>
        <a:buNone/>
        <a:defRPr sz="1500" b="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Blip>
          <a:blip r:embed="rId6"/>
        </a:buBlip>
        <a:defRPr>
          <a:solidFill>
            <a:schemeClr val="tx1"/>
          </a:solidFill>
          <a:latin typeface="+mn-lt"/>
        </a:defRPr>
      </a:lvl6pPr>
      <a:lvl7pPr marL="27432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 baseline="0">
          <a:solidFill>
            <a:schemeClr val="tx1"/>
          </a:solidFill>
          <a:latin typeface="+mn-lt"/>
        </a:defRPr>
      </a:lvl7pPr>
      <a:lvl8pPr marL="32004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>
          <a:solidFill>
            <a:schemeClr val="tx1"/>
          </a:solidFill>
          <a:latin typeface="+mn-lt"/>
        </a:defRPr>
      </a:lvl8pPr>
      <a:lvl9pPr marL="3657600" indent="0" algn="l" rtl="0" eaLnBrk="1" fontAlgn="base" hangingPunct="1">
        <a:lnSpc>
          <a:spcPts val="1800"/>
        </a:lnSpc>
        <a:spcBef>
          <a:spcPts val="0"/>
        </a:spcBef>
        <a:spcAft>
          <a:spcPct val="0"/>
        </a:spcAft>
        <a:buClr>
          <a:schemeClr val="accent1"/>
        </a:buClr>
        <a:buFont typeface="Arial" panose="020B0604020202020204" pitchFamily="34" charset="0"/>
        <a:buNone/>
        <a:defRPr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9" userDrawn="1">
          <p15:clr>
            <a:srgbClr val="F26B43"/>
          </p15:clr>
        </p15:guide>
        <p15:guide id="2" pos="5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mapy.com/s/hedugetavo" TargetMode="Externa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u&#269;o@muni.cz" TargetMode="External"/><Relationship Id="rId2" Type="http://schemas.openxmlformats.org/officeDocument/2006/relationships/hyperlink" Target="https://is.muni.cz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is.muni.cz/auth/obchod/fakulta/pharm/isic/" TargetMode="External"/><Relationship Id="rId3" Type="http://schemas.openxmlformats.org/officeDocument/2006/relationships/diagramLayout" Target="../diagrams/layout1.xml"/><Relationship Id="rId7" Type="http://schemas.openxmlformats.org/officeDocument/2006/relationships/hyperlink" Target="https://it.muni.cz/sluzby/fotografovani-osob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harm.muni.cz/media/3867466/doporuceny-studijni-plan-msp-farmacie-25-26-nova-akreditace.pdf" TargetMode="External"/><Relationship Id="rId2" Type="http://schemas.openxmlformats.org/officeDocument/2006/relationships/hyperlink" Target="https://webcentrum.muni.cz/media/3865910/doporuceny-studijni-plan-bsp-kosmeticke-prostredky_od-25-26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s.muni.cz/predmety/obdobi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km.muni.cz/stravovani/menzy-muni" TargetMode="External"/><Relationship Id="rId7" Type="http://schemas.openxmlformats.org/officeDocument/2006/relationships/hyperlink" Target="https://www.muni.cz/spoluprace/sluzby/knihovny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skm.muni.cz/ubytovani/koleje-muni" TargetMode="External"/><Relationship Id="rId5" Type="http://schemas.openxmlformats.org/officeDocument/2006/relationships/hyperlink" Target="http://www.skm.muni.cz/" TargetMode="External"/><Relationship Id="rId4" Type="http://schemas.openxmlformats.org/officeDocument/2006/relationships/hyperlink" Target="https://www.skm.muni.cz/ubytovani/dlouhodobe-ubytovani/rezervace-ubytovani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uni.cz/studenti/stipendia/nejste-z-brna-a-potrebujete-bydlet" TargetMode="External"/><Relationship Id="rId2" Type="http://schemas.openxmlformats.org/officeDocument/2006/relationships/hyperlink" Target="mailto:hufova@rect.muni.cz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pharm.muni.cz/studenti/stipendia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is.muni.cz/napoveda/student/potvrzeni_o_studiu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is.muni.cz/auth/do/pharm/uredni_deska/predpisy/Opatreni/opatreni_c_3_2020_uznavani_predmetu_v_msp_farmacie/Opatreni_FaF_MU_c._3_2020_Uznavani_predmetu__ucinne_od_7.8.2025_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is.muni.cz/do/mu/prvaci/index.html" TargetMode="External"/><Relationship Id="rId2" Type="http://schemas.openxmlformats.org/officeDocument/2006/relationships/hyperlink" Target="https://www.pharm.muni.cz/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prvakoviny.muni.cz/" TargetMode="External"/><Relationship Id="rId4" Type="http://schemas.openxmlformats.org/officeDocument/2006/relationships/hyperlink" Target="https://www.muni.cz/studenti/ceka-vas-prvak-poradime-co-by-vam-nemelo-utect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 </a:t>
            </a:r>
            <a:r>
              <a:rPr lang="cs-CZ" sz="4000" dirty="0"/>
              <a:t>informace pro nastupující studenty 1. ročníku</a:t>
            </a:r>
            <a:endParaRPr lang="en-US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012039" y="3561682"/>
            <a:ext cx="8522680" cy="698497"/>
          </a:xfrm>
        </p:spPr>
        <p:txBody>
          <a:bodyPr/>
          <a:lstStyle/>
          <a:p>
            <a:r>
              <a:rPr lang="cs-CZ" sz="2000" dirty="0"/>
              <a:t> </a:t>
            </a:r>
            <a:endParaRPr lang="en-US" sz="2000" dirty="0"/>
          </a:p>
        </p:txBody>
      </p:sp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EA4BC018-6A54-40E9-A9AD-56DE41F622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Mgr. </a:t>
            </a:r>
            <a:r>
              <a:rPr lang="cs-CZ" dirty="0"/>
              <a:t>Barbora Tomková</a:t>
            </a:r>
          </a:p>
          <a:p>
            <a:r>
              <a:rPr lang="cs-CZ" dirty="0"/>
              <a:t>Studijní oddělení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604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Obrázek 5" descr="Obsah obrázku police, interiér, budova, knihovna&#10;&#10;Obsah generovaný pomocí AI může být nesprávný.">
            <a:extLst>
              <a:ext uri="{FF2B5EF4-FFF2-40B4-BE49-F238E27FC236}">
                <a16:creationId xmlns:a16="http://schemas.microsoft.com/office/drawing/2014/main" id="{176AE1A1-D3DB-7A68-55B4-8CF4E98FC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8219"/>
          <a:stretch>
            <a:fillRect/>
          </a:stretch>
        </p:blipFill>
        <p:spPr>
          <a:xfrm>
            <a:off x="838200" y="1785145"/>
            <a:ext cx="3420497" cy="4703312"/>
          </a:xfrm>
          <a:prstGeom prst="rect">
            <a:avLst/>
          </a:prstGeom>
        </p:spPr>
      </p:pic>
      <p:pic>
        <p:nvPicPr>
          <p:cNvPr id="3" name="Obrázek 2" descr="Obsah obrázku venku, obloha, strom, budova&#10;&#10;Popis byl vytvořen automaticky">
            <a:extLst>
              <a:ext uri="{FF2B5EF4-FFF2-40B4-BE49-F238E27FC236}">
                <a16:creationId xmlns:a16="http://schemas.microsoft.com/office/drawing/2014/main" id="{4E3CBEE5-1201-4132-F165-8A0EA94E68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40" r="3" b="3"/>
          <a:stretch>
            <a:fillRect/>
          </a:stretch>
        </p:blipFill>
        <p:spPr>
          <a:xfrm>
            <a:off x="6466972" y="1603251"/>
            <a:ext cx="5446295" cy="2460359"/>
          </a:xfrm>
          <a:prstGeom prst="rect">
            <a:avLst/>
          </a:prstGeom>
        </p:spPr>
      </p:pic>
      <p:pic>
        <p:nvPicPr>
          <p:cNvPr id="4" name="Obrázek 3" descr="Obsah obrázku interiér, foyer, schody, strop&#10;&#10;Obsah generovaný pomocí AI může být nesprávný.">
            <a:extLst>
              <a:ext uri="{FF2B5EF4-FFF2-40B4-BE49-F238E27FC236}">
                <a16:creationId xmlns:a16="http://schemas.microsoft.com/office/drawing/2014/main" id="{87164EC7-7487-EC5A-D1E6-E8703A6E37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3" r="3" b="3"/>
          <a:stretch>
            <a:fillRect/>
          </a:stretch>
        </p:blipFill>
        <p:spPr>
          <a:xfrm>
            <a:off x="4535906" y="4169575"/>
            <a:ext cx="5446295" cy="2466261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8B62A21C-6A38-9BA6-B8D7-0CCA0CF03711}"/>
              </a:ext>
            </a:extLst>
          </p:cNvPr>
          <p:cNvSpPr txBox="1"/>
          <p:nvPr/>
        </p:nvSpPr>
        <p:spPr>
          <a:xfrm>
            <a:off x="838199" y="197115"/>
            <a:ext cx="100107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BioPharma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Hub 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-   stěhování do nových prostor FaF v Brně-Bohunicích v srpnu 2026</a:t>
            </a:r>
          </a:p>
          <a:p>
            <a:pPr marL="285750" indent="-285750">
              <a:buFontTx/>
              <a:buChar char="-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akademický rok 2026/2027 začne 14.9.2026, výuka od pondělí 21.9.2026</a:t>
            </a:r>
          </a:p>
          <a:p>
            <a:pPr marL="285750" indent="-285750">
              <a:buFontTx/>
              <a:buChar char="-"/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budova ještě není zaznačena v mapách (ulice Studentská, mezi budovou stomatologické kliniky a SIMU), hlavní vstup z ulice Kamenice </a:t>
            </a: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https://mapy.com/s/hedugetavo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417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5699E2-4F3D-DE99-7C0D-364B766A5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b="1" kern="0" dirty="0">
                <a:solidFill>
                  <a:srgbClr val="0000DC"/>
                </a:solidFill>
                <a:latin typeface="Arial"/>
                <a:cs typeface="Arial" panose="020B0604020202020204" pitchFamily="34" charset="0"/>
              </a:rPr>
              <a:t>informační systém (IS MU)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E785BDD-2078-7E62-C0B8-39AA93E8C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8454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https://is.muni.cz/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osobní univerzitní číslo (UČO) – každý student má jedinečné osobní číslo na univerzitě, vygeneruje se Vám při distančním zápise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primární heslo – zadává se při přihlášení do IS, vygeneruje se při distančním zápise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sekundární heslo - přihlašování do počítačů (např. v PC učebně, knihovně atd.), nastavíte si v IS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co zde najdete - hodnocení ze zkoušek, zápis předmětů, potvrzení o studiu, Úřadovna (možnost řešit žádost online např. přerušení studia, zanechání studia, omluvenky…) atd. 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všechny e-maily Vám budou chodit na univerzitní mail (adresa je ve tvaru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učo@muni.cz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) – do schránky se dostanete v aplikaci Pošta v IS, nyní Vám bude chodit veškerá e-mailová korespondence na tento mail!!! ale je možné si nechat přeposílat tuto poštu na soukromý e-mail (lze nastavit v IS)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2077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7869739"/>
              </p:ext>
            </p:extLst>
          </p:nvPr>
        </p:nvGraphicFramePr>
        <p:xfrm>
          <a:off x="2177601" y="2583542"/>
          <a:ext cx="8066301" cy="4139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5">
            <a:extLst>
              <a:ext uri="{FF2B5EF4-FFF2-40B4-BE49-F238E27FC236}">
                <a16:creationId xmlns:a16="http://schemas.microsoft.com/office/drawing/2014/main" id="{5DE19FF7-0B40-1E48-3ACF-7AD8F582AFC8}"/>
              </a:ext>
            </a:extLst>
          </p:cNvPr>
          <p:cNvSpPr txBox="1">
            <a:spLocks/>
          </p:cNvSpPr>
          <p:nvPr/>
        </p:nvSpPr>
        <p:spPr>
          <a:xfrm>
            <a:off x="718798" y="493430"/>
            <a:ext cx="10662321" cy="4515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rtl="0" eaLnBrk="1" fontAlgn="base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9pPr>
          </a:lstStyle>
          <a:p>
            <a:r>
              <a:rPr lang="cs-CZ" dirty="0"/>
              <a:t>ISIC karta/karta studenta</a:t>
            </a:r>
            <a:endParaRPr lang="en-US" kern="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6261DEB-FFEC-6A26-FCFC-C0656B133C33}"/>
              </a:ext>
            </a:extLst>
          </p:cNvPr>
          <p:cNvSpPr txBox="1"/>
          <p:nvPr/>
        </p:nvSpPr>
        <p:spPr>
          <a:xfrm>
            <a:off x="508831" y="1189917"/>
            <a:ext cx="10752137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cs-CZ" sz="2000" dirty="0"/>
              <a:t>karta je nutná pro vstup do </a:t>
            </a:r>
            <a:r>
              <a:rPr lang="cs-CZ" sz="2000" dirty="0" err="1"/>
              <a:t>BioPharma</a:t>
            </a:r>
            <a:r>
              <a:rPr lang="cs-CZ" sz="2000" dirty="0"/>
              <a:t> Hubu</a:t>
            </a:r>
          </a:p>
          <a:p>
            <a:pPr marL="285750" indent="-285750">
              <a:buFontTx/>
              <a:buChar char="-"/>
            </a:pPr>
            <a:r>
              <a:rPr lang="cs-CZ" sz="2000" dirty="0"/>
              <a:t>fotka je nutná pro objednávku ISIC karty nebo karty studenta, bez ní Vám nebude karta vystavena</a:t>
            </a:r>
          </a:p>
          <a:p>
            <a:pPr marL="285750" indent="-285750">
              <a:buFontTx/>
              <a:buChar char="-"/>
            </a:pPr>
            <a:r>
              <a:rPr lang="cs-CZ" sz="2000" dirty="0"/>
              <a:t>možné vložit vlastní foto nebo focení každou středu a pátek 10-11 hod., Komenského náměstí 220/2, místnost 139C, přízemí vpravo, podmínky jsou uvedeny zde - </a:t>
            </a:r>
            <a:r>
              <a:rPr lang="cs-CZ" sz="2000" dirty="0">
                <a:hlinkClick r:id="rId7"/>
              </a:rPr>
              <a:t>https://it.muni.cz/sluzby/fotografovani-osob</a:t>
            </a:r>
            <a:endParaRPr lang="cs-CZ" sz="2000" dirty="0"/>
          </a:p>
          <a:p>
            <a:pPr marL="342900" indent="-342900">
              <a:buFontTx/>
              <a:buChar char="-"/>
            </a:pPr>
            <a:r>
              <a:rPr lang="cs-CZ" sz="2000" dirty="0"/>
              <a:t>nejdříve je nutné mít nahranou fotku v IS, poté si </a:t>
            </a:r>
            <a:r>
              <a:rPr lang="en-US" sz="2000" dirty="0" err="1"/>
              <a:t>můžete</a:t>
            </a:r>
            <a:r>
              <a:rPr lang="en-US" sz="2000" dirty="0"/>
              <a:t> v </a:t>
            </a:r>
            <a:r>
              <a:rPr lang="en-US" sz="2000" dirty="0" err="1"/>
              <a:t>Obchodním</a:t>
            </a:r>
            <a:r>
              <a:rPr lang="en-US" sz="2000" dirty="0"/>
              <a:t> </a:t>
            </a:r>
            <a:r>
              <a:rPr lang="en-US" sz="2000" dirty="0" err="1"/>
              <a:t>centru</a:t>
            </a:r>
            <a:r>
              <a:rPr lang="en-US" sz="2000" dirty="0"/>
              <a:t> v IS </a:t>
            </a:r>
            <a:r>
              <a:rPr lang="en-US" sz="2000" dirty="0" err="1"/>
              <a:t>objednat</a:t>
            </a:r>
            <a:r>
              <a:rPr lang="en-US" sz="2000" dirty="0"/>
              <a:t> </a:t>
            </a:r>
            <a:r>
              <a:rPr lang="cs-CZ" sz="2000" dirty="0"/>
              <a:t>ISIC kartu nebo </a:t>
            </a:r>
            <a:r>
              <a:rPr lang="en-US" sz="2000" dirty="0" err="1"/>
              <a:t>průkaz</a:t>
            </a:r>
            <a:r>
              <a:rPr lang="en-US" sz="2000" dirty="0"/>
              <a:t> </a:t>
            </a:r>
            <a:r>
              <a:rPr lang="en-US" sz="2000" dirty="0" err="1"/>
              <a:t>studenta</a:t>
            </a:r>
            <a:endParaRPr lang="cs-CZ" sz="2000" dirty="0"/>
          </a:p>
          <a:p>
            <a:pPr marL="342900" indent="-342900">
              <a:buFontTx/>
              <a:buChar char="-"/>
            </a:pPr>
            <a:r>
              <a:rPr lang="cs-CZ" sz="2000" dirty="0"/>
              <a:t>objednáte na </a:t>
            </a:r>
            <a:r>
              <a:rPr lang="cs-CZ" sz="2000" dirty="0">
                <a:solidFill>
                  <a:srgbClr val="0000D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https://is.muni.cz/auth/obchod/fakulta/pharm/isic/</a:t>
            </a:r>
            <a:endParaRPr lang="cs-CZ" sz="2000" dirty="0"/>
          </a:p>
          <a:p>
            <a:pPr marL="342900" indent="-342900">
              <a:buFontTx/>
              <a:buChar char="-"/>
            </a:pPr>
            <a:r>
              <a:rPr lang="cs-CZ" sz="2000" dirty="0"/>
              <a:t>j</a:t>
            </a:r>
            <a:r>
              <a:rPr lang="en-US" sz="2000" dirty="0" err="1"/>
              <a:t>akmile</a:t>
            </a:r>
            <a:r>
              <a:rPr lang="en-US" sz="2000" dirty="0"/>
              <a:t> je </a:t>
            </a:r>
            <a:r>
              <a:rPr lang="en-US" sz="2000" dirty="0" err="1"/>
              <a:t>karta</a:t>
            </a:r>
            <a:r>
              <a:rPr lang="en-US" sz="2000" dirty="0"/>
              <a:t> </a:t>
            </a:r>
            <a:r>
              <a:rPr lang="en-US" sz="2000" dirty="0" err="1"/>
              <a:t>připravena</a:t>
            </a:r>
            <a:r>
              <a:rPr lang="cs-CZ" sz="2000" dirty="0"/>
              <a:t>,</a:t>
            </a:r>
            <a:r>
              <a:rPr lang="en-US" sz="2000" dirty="0"/>
              <a:t> </a:t>
            </a:r>
            <a:r>
              <a:rPr lang="en-US" sz="2000" dirty="0" err="1"/>
              <a:t>vyzvedn</a:t>
            </a:r>
            <a:r>
              <a:rPr lang="cs-CZ" sz="2000" dirty="0" err="1"/>
              <a:t>ete</a:t>
            </a:r>
            <a:r>
              <a:rPr lang="cs-CZ" sz="2000" dirty="0"/>
              <a:t> si ji </a:t>
            </a:r>
            <a:r>
              <a:rPr lang="en-US" sz="2000" dirty="0" err="1"/>
              <a:t>na</a:t>
            </a:r>
            <a:r>
              <a:rPr lang="en-US" sz="2000" dirty="0"/>
              <a:t> </a:t>
            </a:r>
            <a:r>
              <a:rPr lang="en-US" sz="2000" dirty="0" err="1"/>
              <a:t>studijním</a:t>
            </a:r>
            <a:r>
              <a:rPr lang="en-US" sz="2000" dirty="0"/>
              <a:t> oddělení</a:t>
            </a:r>
            <a:r>
              <a:rPr lang="cs-CZ" sz="2000" dirty="0"/>
              <a:t> (cca 1-2 týdny po objednávce, napíšeme mail jak k nám dorazí), můžete si ji vyzvednout až na začátku semestru, sledujte web fakulty, kde budou případně upraveny úřední hodiny vzhledem ke stěhování fakulty, do konce července jsme na studijním oddělení v areálu Veterinární univerzity, od srpna by jsme měli být v nových prostorách </a:t>
            </a:r>
            <a:r>
              <a:rPr lang="cs-CZ" sz="2000" dirty="0" err="1"/>
              <a:t>BioPharma</a:t>
            </a:r>
            <a:r>
              <a:rPr lang="cs-CZ" sz="2000" dirty="0"/>
              <a:t> Hubu)</a:t>
            </a:r>
          </a:p>
          <a:p>
            <a:pPr marL="342900" indent="-342900">
              <a:buFontTx/>
              <a:buChar char="-"/>
            </a:pPr>
            <a:r>
              <a:rPr lang="cs-CZ" sz="2000" dirty="0"/>
              <a:t>cena: 250,- Kč (ISIC) nebo 120,- Kč (karta studenta - neopravňuje k využívání studentských slev u dopravců a dalších prodejců, primárně pro studující nad 26 let)</a:t>
            </a:r>
            <a:endParaRPr lang="en-US" sz="2000" dirty="0"/>
          </a:p>
          <a:p>
            <a:pPr marL="285750" indent="-285750">
              <a:buFontTx/>
              <a:buChar char="-"/>
            </a:pPr>
            <a:endParaRPr lang="cs-CZ" sz="20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15349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6ACF35-88E0-4102-A4AB-ED6E0E35B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kern="0" dirty="0">
                <a:solidFill>
                  <a:srgbClr val="0000DC"/>
                </a:solidFill>
                <a:latin typeface="Arial"/>
                <a:cs typeface="Arial" panose="020B0604020202020204" pitchFamily="34" charset="0"/>
              </a:rPr>
              <a:t>rozvrh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8BC12B6-7955-4F1B-8823-26080C27D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0431"/>
            <a:ext cx="10600426" cy="4514789"/>
          </a:xfrm>
        </p:spPr>
        <p:txBody>
          <a:bodyPr>
            <a:normAutofit fontScale="25000" lnSpcReduction="20000"/>
          </a:bodyPr>
          <a:lstStyle/>
          <a:p>
            <a:r>
              <a:rPr lang="cs-CZ" sz="6400" b="1" dirty="0"/>
              <a:t>povinné předměty </a:t>
            </a:r>
            <a:r>
              <a:rPr lang="cs-CZ" sz="6400" dirty="0"/>
              <a:t>– nahrajeme pro podzimní semestr automaticky (vy se pouze přihlásíte do seminární skupiny)</a:t>
            </a:r>
          </a:p>
          <a:p>
            <a:r>
              <a:rPr lang="cs-CZ" sz="6400" b="1" dirty="0"/>
              <a:t>povinně volitelné předměty</a:t>
            </a:r>
          </a:p>
          <a:p>
            <a:r>
              <a:rPr lang="cs-CZ" sz="6400" b="1" dirty="0"/>
              <a:t>volitelné předměty </a:t>
            </a:r>
            <a:r>
              <a:rPr lang="cs-CZ" sz="6400" dirty="0"/>
              <a:t>– především předměty z jiných fakult</a:t>
            </a:r>
          </a:p>
          <a:p>
            <a:r>
              <a:rPr lang="cs-CZ" sz="6400" dirty="0"/>
              <a:t>doporučený studijní plán (podle ročníků a semestrů) </a:t>
            </a:r>
          </a:p>
          <a:p>
            <a:pPr marL="0" indent="0">
              <a:buNone/>
            </a:pPr>
            <a:r>
              <a:rPr lang="cs-CZ" sz="4800" dirty="0"/>
              <a:t>      Bc. Kosmetické prostředky </a:t>
            </a:r>
            <a:r>
              <a:rPr lang="cs-CZ" sz="4800" dirty="0">
                <a:hlinkClick r:id="rId2"/>
              </a:rPr>
              <a:t>https://webcentrum.muni.cz/media/3865910/doporuceny-studijni-plan-bsp-kosmeticke-prostredky_od-25-26.pdf</a:t>
            </a:r>
            <a:endParaRPr lang="cs-CZ" sz="4800" dirty="0"/>
          </a:p>
          <a:p>
            <a:pPr marL="0" indent="0">
              <a:buNone/>
            </a:pPr>
            <a:r>
              <a:rPr lang="cs-CZ" sz="4800" dirty="0"/>
              <a:t>      Mgr. Farmacie </a:t>
            </a:r>
            <a:r>
              <a:rPr lang="cs-CZ" sz="4800" dirty="0">
                <a:hlinkClick r:id="rId3"/>
              </a:rPr>
              <a:t>https://www.pharm.muni.cz/media/3867466/doporuceny-studijni-plan-msp-farmacie-25-26-nova- akreditace.pdf</a:t>
            </a:r>
            <a:endParaRPr lang="cs-CZ" sz="4800" dirty="0"/>
          </a:p>
          <a:p>
            <a:r>
              <a:rPr lang="cs-CZ" sz="6400" dirty="0"/>
              <a:t>harmonogram akademického roku </a:t>
            </a:r>
            <a:r>
              <a:rPr lang="cs-CZ" sz="6400" dirty="0">
                <a:hlinkClick r:id="rId4"/>
              </a:rPr>
              <a:t>https://is.muni.cz/predmety/obdobi</a:t>
            </a:r>
            <a:endParaRPr lang="cs-CZ" sz="6400" dirty="0"/>
          </a:p>
          <a:p>
            <a:r>
              <a:rPr lang="cs-CZ" sz="6400" dirty="0"/>
              <a:t>registrace předmětů - vybíráte předměty, které máte zájem studovat, vyhovíte-li podmínkám stanoveným pro kurz (kapacita předmětu atd.), bude vám kurz automaticky zapsán IS během zápisu předmětů – nemá význam pro studenty 1. ročníku</a:t>
            </a:r>
          </a:p>
          <a:p>
            <a:r>
              <a:rPr lang="cs-CZ" sz="6400" b="1" dirty="0"/>
              <a:t>zápis předmětů-dochází k automatickému zápisu/potvrzení předmětů, začíná </a:t>
            </a:r>
            <a:r>
              <a:rPr lang="pl-PL" sz="6400" b="1" dirty="0"/>
              <a:t>29. 8. 2026 17:00 - 13. 9. 2026, zápis do seminárních skupin od 31. 8. 2026 17:00, změny v zápisech možné do 27. 9. 2026 (jen přes studijní oddělení)</a:t>
            </a:r>
          </a:p>
          <a:p>
            <a:r>
              <a:rPr lang="cs-CZ" sz="6400" dirty="0"/>
              <a:t>podruhé zapsaný předmět je nutné splnit (pokud se jedná o volitelný předmět je možné před začátkem semestru požádat o neopakování)</a:t>
            </a:r>
          </a:p>
          <a:p>
            <a:r>
              <a:rPr lang="cs-CZ" sz="6400" dirty="0"/>
              <a:t>postup do dalšího semestru – 20 kreditů za semestr </a:t>
            </a:r>
            <a:r>
              <a:rPr lang="cs-CZ" sz="6400" b="1" dirty="0"/>
              <a:t>nebo</a:t>
            </a:r>
            <a:r>
              <a:rPr lang="cs-CZ" sz="6400" dirty="0"/>
              <a:t> 45 kreditů za dva poslední semestry</a:t>
            </a:r>
          </a:p>
          <a:p>
            <a:r>
              <a:rPr lang="cs-CZ" sz="6400" dirty="0"/>
              <a:t>co je nutné splnit za celé studium: 300 kreditů (Farmacie)/180 kreditů (Kosmetické prostředky), splnění všech povinných předmětů, splnit min. počet kreditů za povinně volitelné předměty (viz. doporučený studijní plán), splnit 3 CORE předměty (platí jen pro stud. program Kosmetické prostředky), povinnost splnit ve 2 semestrech libovolný sport</a:t>
            </a:r>
          </a:p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69217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0165" y="511091"/>
            <a:ext cx="7888070" cy="832079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chemeClr val="accent1"/>
                </a:solidFill>
                <a:cs typeface="Arial" panose="020B0604020202020204" pitchFamily="34" charset="0"/>
              </a:rPr>
              <a:t>koleje</a:t>
            </a:r>
            <a:endParaRPr lang="en-GB" b="1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40165" y="1016847"/>
            <a:ext cx="7340006" cy="2129025"/>
          </a:xfrm>
        </p:spPr>
        <p:txBody>
          <a:bodyPr>
            <a:normAutofit/>
          </a:bodyPr>
          <a:lstStyle/>
          <a:p>
            <a:pPr>
              <a:buClr>
                <a:srgbClr val="742495"/>
              </a:buClr>
            </a:pPr>
            <a:endParaRPr lang="cs-CZ" sz="2000" dirty="0">
              <a:cs typeface="Arial" panose="020B0604020202020204" pitchFamily="34" charset="0"/>
            </a:endParaRPr>
          </a:p>
          <a:p>
            <a:pPr marL="342900" indent="-342900">
              <a:buClr>
                <a:srgbClr val="742495"/>
              </a:buClr>
              <a:buFont typeface="Arial" pitchFamily="34" charset="0"/>
              <a:buChar char="•"/>
            </a:pPr>
            <a:endParaRPr lang="cs-CZ" sz="2000" dirty="0">
              <a:cs typeface="Arial" panose="020B0604020202020204" pitchFamily="34" charset="0"/>
            </a:endParaRPr>
          </a:p>
          <a:p>
            <a:pPr>
              <a:buClr>
                <a:srgbClr val="742495"/>
              </a:buClr>
            </a:pPr>
            <a:endParaRPr lang="cs-CZ" sz="2000" dirty="0">
              <a:cs typeface="Arial" panose="020B0604020202020204" pitchFamily="34" charset="0"/>
            </a:endParaRPr>
          </a:p>
          <a:p>
            <a:pPr>
              <a:buClr>
                <a:srgbClr val="742495"/>
              </a:buClr>
            </a:pPr>
            <a:endParaRPr lang="cs-CZ" sz="2000" dirty="0">
              <a:cs typeface="Arial" panose="020B0604020202020204" pitchFamily="34" charset="0"/>
            </a:endParaRPr>
          </a:p>
          <a:p>
            <a:pPr marL="0" indent="0">
              <a:buClr>
                <a:srgbClr val="742495"/>
              </a:buClr>
              <a:buNone/>
            </a:pPr>
            <a:endParaRPr lang="cs-CZ" dirty="0">
              <a:cs typeface="Arial" panose="020B0604020202020204" pitchFamily="34" charset="0"/>
            </a:endParaRPr>
          </a:p>
          <a:p>
            <a:pPr marL="0" indent="0">
              <a:buClr>
                <a:srgbClr val="742495"/>
              </a:buClr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Clr>
                <a:srgbClr val="742495"/>
              </a:buClr>
              <a:buNone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742495"/>
              </a:buClr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43A47235-D4F5-3F8B-F59C-C1E7BE8FC0FA}"/>
              </a:ext>
            </a:extLst>
          </p:cNvPr>
          <p:cNvSpPr txBox="1">
            <a:spLocks/>
          </p:cNvSpPr>
          <p:nvPr/>
        </p:nvSpPr>
        <p:spPr>
          <a:xfrm>
            <a:off x="549928" y="2792049"/>
            <a:ext cx="7888070" cy="83207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rtl="0" eaLnBrk="1" fontAlgn="base" hangingPunct="1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287D"/>
                </a:solidFill>
                <a:latin typeface="Tahoma" pitchFamily="34" charset="0"/>
              </a:defRPr>
            </a:lvl9pPr>
          </a:lstStyle>
          <a:p>
            <a:r>
              <a:rPr lang="cs-CZ" kern="0" dirty="0">
                <a:solidFill>
                  <a:schemeClr val="accent1"/>
                </a:solidFill>
                <a:cs typeface="Arial" panose="020B0604020202020204" pitchFamily="34" charset="0"/>
              </a:rPr>
              <a:t>menza</a:t>
            </a:r>
            <a:endParaRPr lang="en-GB" kern="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3E5C111-9BA3-975A-B95E-B0FA65A3B2B5}"/>
              </a:ext>
            </a:extLst>
          </p:cNvPr>
          <p:cNvSpPr txBox="1"/>
          <p:nvPr/>
        </p:nvSpPr>
        <p:spPr>
          <a:xfrm>
            <a:off x="640165" y="3414950"/>
            <a:ext cx="115393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-   </a:t>
            </a:r>
            <a:r>
              <a:rPr lang="cs-CZ" sz="2000" dirty="0"/>
              <a:t>přímo v areálu se žádná menza MU nenachází</a:t>
            </a:r>
          </a:p>
          <a:p>
            <a:pPr marL="285750" indent="-285750">
              <a:buFontTx/>
              <a:buChar char="-"/>
            </a:pPr>
            <a:r>
              <a:rPr lang="cs-CZ" sz="2000" dirty="0"/>
              <a:t>seznam všech menz MU - </a:t>
            </a:r>
            <a:r>
              <a:rPr lang="cs-CZ" sz="2000" dirty="0">
                <a:hlinkClick r:id="rId3"/>
              </a:rPr>
              <a:t>https://www.skm.muni.cz/stravovani/menzy-muni</a:t>
            </a:r>
            <a:endParaRPr lang="cs-CZ" sz="2000" dirty="0"/>
          </a:p>
          <a:p>
            <a:pPr marL="285750" indent="-285750">
              <a:buFontTx/>
              <a:buChar char="-"/>
            </a:pPr>
            <a:r>
              <a:rPr lang="cs-CZ" sz="2000" dirty="0"/>
              <a:t>možnosti občerstvení poblíž: samoobslužné chytré lednice v budově, kuchyňky a posezení v budově, bufety Lékařské fakulty, food </a:t>
            </a:r>
            <a:r>
              <a:rPr lang="cs-CZ" sz="2000" dirty="0" err="1"/>
              <a:t>court</a:t>
            </a:r>
            <a:r>
              <a:rPr lang="cs-CZ" sz="2000" dirty="0"/>
              <a:t> Campus Square, Kaufland…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9DEC7E26-D447-2CF7-B025-6329B2E63780}"/>
              </a:ext>
            </a:extLst>
          </p:cNvPr>
          <p:cNvSpPr txBox="1"/>
          <p:nvPr/>
        </p:nvSpPr>
        <p:spPr>
          <a:xfrm>
            <a:off x="640165" y="1092514"/>
            <a:ext cx="1032424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cs-CZ" sz="2000" dirty="0"/>
              <a:t>rezervace od 21.7.2026 od 10:00 přes web </a:t>
            </a:r>
            <a:r>
              <a:rPr lang="cs-CZ" sz="2000" dirty="0">
                <a:hlinkClick r:id="rId4"/>
              </a:rPr>
              <a:t>https://www.skm.muni.cz/ubytovani/dlouhodobe-ubytovani/rezervace-ubytovani</a:t>
            </a:r>
            <a:endParaRPr lang="cs-CZ" sz="2000" dirty="0"/>
          </a:p>
          <a:p>
            <a:pPr marL="285750" indent="-285750">
              <a:buFontTx/>
              <a:buChar char="-"/>
            </a:pPr>
            <a:r>
              <a:rPr lang="cs-CZ" sz="2000" dirty="0"/>
              <a:t>dotazy ohledně ubytování  prosím směřujte výhradně na Správu kolejí a menz (kontakty naleznete na </a:t>
            </a:r>
            <a:r>
              <a:rPr lang="cs-CZ" sz="2000" dirty="0">
                <a:hlinkClick r:id="rId5"/>
              </a:rPr>
              <a:t>www.skm.muni.cz</a:t>
            </a:r>
            <a:r>
              <a:rPr lang="cs-CZ" sz="2000" dirty="0"/>
              <a:t>), ne na studijní oddělení</a:t>
            </a:r>
          </a:p>
          <a:p>
            <a:pPr marL="285750" indent="-285750">
              <a:buFontTx/>
              <a:buChar char="-"/>
            </a:pPr>
            <a:r>
              <a:rPr lang="cs-CZ" sz="2000" dirty="0"/>
              <a:t>přehled všech kolejí MU - </a:t>
            </a:r>
            <a:r>
              <a:rPr lang="cs-CZ" sz="2000" dirty="0">
                <a:hlinkClick r:id="rId6"/>
              </a:rPr>
              <a:t>https://www.skm.muni.cz/ubytovani/koleje-muni</a:t>
            </a:r>
            <a:endParaRPr lang="cs-CZ" sz="2000" dirty="0"/>
          </a:p>
          <a:p>
            <a:endParaRPr lang="cs-CZ" sz="2000" dirty="0"/>
          </a:p>
          <a:p>
            <a:endParaRPr lang="cs-CZ" sz="2000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7160CCFC-F219-3C40-71B3-A557DCA99853}"/>
              </a:ext>
            </a:extLst>
          </p:cNvPr>
          <p:cNvSpPr txBox="1"/>
          <p:nvPr/>
        </p:nvSpPr>
        <p:spPr>
          <a:xfrm>
            <a:off x="549928" y="4788162"/>
            <a:ext cx="60970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4000" b="1" dirty="0">
                <a:solidFill>
                  <a:schemeClr val="accent1"/>
                </a:solidFill>
                <a:cs typeface="Arial" panose="020B0604020202020204" pitchFamily="34" charset="0"/>
              </a:rPr>
              <a:t>knihovny</a:t>
            </a:r>
            <a:endParaRPr lang="cs-CZ" sz="4000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83D904E5-60C5-F4D2-3F2D-74C2A7831347}"/>
              </a:ext>
            </a:extLst>
          </p:cNvPr>
          <p:cNvSpPr txBox="1"/>
          <p:nvPr/>
        </p:nvSpPr>
        <p:spPr>
          <a:xfrm>
            <a:off x="690061" y="5496048"/>
            <a:ext cx="108118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pl-PL" dirty="0"/>
              <a:t>vstup na ISIC kartu </a:t>
            </a:r>
          </a:p>
          <a:p>
            <a:pPr marL="285750" indent="-285750">
              <a:buFontTx/>
              <a:buChar char="-"/>
            </a:pPr>
            <a:r>
              <a:rPr lang="pl-PL" dirty="0">
                <a:hlinkClick r:id="rId7"/>
              </a:rPr>
              <a:t>https://www.muni.cz/spoluprace/sluzby/knihovny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80062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D8FE20-1E7D-FB9D-1991-D11D09ABB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ubytovací stipendium a jiné druhy stipendií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D771085-FEF8-DFC6-CE2B-79078C59C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399" y="1519661"/>
            <a:ext cx="10753201" cy="4449817"/>
          </a:xfrm>
        </p:spPr>
        <p:txBody>
          <a:bodyPr/>
          <a:lstStyle/>
          <a:p>
            <a:pPr marL="457200" indent="-457200">
              <a:buFontTx/>
              <a:buChar char="-"/>
            </a:pPr>
            <a:r>
              <a:rPr lang="cs-CZ" sz="2400" dirty="0"/>
              <a:t>podmínky: trvalé bydliště mimo okres Brno-město, první studium na VŠ</a:t>
            </a:r>
          </a:p>
          <a:p>
            <a:pPr marL="457200" indent="-457200">
              <a:buFontTx/>
              <a:buChar char="-"/>
            </a:pPr>
            <a:r>
              <a:rPr lang="cs-CZ" sz="2400" dirty="0"/>
              <a:t>nevyplácí se automaticky, student musí podat žádost (listopad, březen), IS upozornění</a:t>
            </a:r>
          </a:p>
          <a:p>
            <a:pPr marL="457200" indent="-457200">
              <a:buFontTx/>
              <a:buChar char="-"/>
            </a:pPr>
            <a:r>
              <a:rPr lang="cs-CZ" sz="2400" dirty="0"/>
              <a:t>vypláceno 2x ročně na bankovní účet v CZK</a:t>
            </a:r>
          </a:p>
          <a:p>
            <a:pPr marL="457200" indent="-457200">
              <a:buFontTx/>
              <a:buChar char="-"/>
            </a:pPr>
            <a:r>
              <a:rPr lang="cs-CZ" sz="2400" dirty="0"/>
              <a:t>případné dotazy řeší Rektorát MU (paní </a:t>
            </a:r>
            <a:r>
              <a:rPr lang="cs-CZ" sz="2400" dirty="0" err="1"/>
              <a:t>Hufová</a:t>
            </a:r>
            <a:r>
              <a:rPr lang="cs-CZ" sz="2400" dirty="0"/>
              <a:t> </a:t>
            </a:r>
            <a:r>
              <a:rPr lang="cs-CZ" sz="2400" u="sng" dirty="0">
                <a:hlinkClick r:id="rId2"/>
              </a:rPr>
              <a:t>hufova@rect.muni.cz</a:t>
            </a:r>
            <a:r>
              <a:rPr lang="cs-CZ" sz="2400" u="sng" dirty="0"/>
              <a:t>)</a:t>
            </a:r>
          </a:p>
          <a:p>
            <a:pPr marL="457200" indent="-457200">
              <a:buFontTx/>
              <a:buChar char="-"/>
            </a:pPr>
            <a:r>
              <a:rPr lang="cs-CZ" sz="2400" dirty="0"/>
              <a:t>více informací k ubytovacímu stipendiu- </a:t>
            </a:r>
            <a:r>
              <a:rPr lang="cs-CZ" sz="2400" u="sng" dirty="0">
                <a:hlinkClick r:id="rId3"/>
              </a:rPr>
              <a:t>https://www.muni.cz/studenti/stipendia/nejste-z-brna-a-potrebujete-bydlet</a:t>
            </a:r>
            <a:endParaRPr lang="cs-CZ" sz="2400" dirty="0">
              <a:solidFill>
                <a:srgbClr val="0000DC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indent="-457200">
              <a:buFontTx/>
              <a:buChar char="-"/>
            </a:pPr>
            <a:r>
              <a:rPr lang="cs-CZ" sz="2400" dirty="0"/>
              <a:t>další možnosti stipendií - </a:t>
            </a:r>
            <a:r>
              <a:rPr lang="cs-CZ" sz="2400" dirty="0">
                <a:solidFill>
                  <a:srgbClr val="0000D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https://www.pharm.muni.cz/studenti/stipendia</a:t>
            </a:r>
            <a:endParaRPr lang="cs-CZ" sz="2400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5799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C7C836-6774-CFA8-83F4-FD5A68B6D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b="1" kern="0" dirty="0">
                <a:solidFill>
                  <a:srgbClr val="0000DC"/>
                </a:solidFill>
                <a:latin typeface="Arial"/>
                <a:cs typeface="Arial" panose="020B0604020202020204" pitchFamily="34" charset="0"/>
              </a:rPr>
              <a:t>potvrzení o studiu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21B69FA-A333-AF88-9F0D-55D2F7CE9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4898"/>
            <a:ext cx="10515600" cy="4351338"/>
          </a:xfrm>
        </p:spPr>
        <p:txBody>
          <a:bodyPr>
            <a:normAutofit/>
          </a:bodyPr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elektronické potvrzení o studiu si můžete sami vygenerovat v IS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https://is.muni.cz/napoveda/student/potvrzeni_o_studiu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pokud potřebujete originál 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podpis+razítko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– studijní oddělení (vzhledem ke stěhování si ověřte, kde se aktuálně studijní oddělení nachází 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prosím mějte formuláře předvyplněny</a:t>
            </a:r>
          </a:p>
        </p:txBody>
      </p:sp>
    </p:spTree>
    <p:extLst>
      <p:ext uri="{BB962C8B-B14F-4D97-AF65-F5344CB8AC3E}">
        <p14:creationId xmlns:p14="http://schemas.microsoft.com/office/powerpoint/2010/main" val="4100924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C0B1A5-BFEA-65D3-B1D2-8B1D46249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563" y="373751"/>
            <a:ext cx="10515600" cy="1325563"/>
          </a:xfrm>
        </p:spPr>
        <p:txBody>
          <a:bodyPr/>
          <a:lstStyle/>
          <a:p>
            <a:r>
              <a:rPr kumimoji="0" lang="cs-CZ" sz="4000" b="1" i="0" u="none" strike="noStrike" kern="0" cap="none" spc="0" normalizeH="0" baseline="0" noProof="0" dirty="0">
                <a:ln>
                  <a:noFill/>
                </a:ln>
                <a:solidFill>
                  <a:srgbClr val="0000DC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uznávání předmětů z předešlého studia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42597BD-1D45-1EE7-3F54-43D3DFC91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563" y="1584993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týká se pouze studentů, kteří již VŠ studovali a nechávají si uznat předměty se stejným sylabem</a:t>
            </a:r>
          </a:p>
          <a:p>
            <a:pPr>
              <a:buFontTx/>
              <a:buChar char="-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Uznávání předmětů dle Opatření Farmaceutické fakulty Masarykovy univerzity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https://is.muni.cz/auth/do/pharm/uredni_deska/predpisy/Opatreni/opatreni_c_3_2020_uznavani_predmetu_v_msp_farmacie/Opatreni_FaF_MU_c._3_2020_Uznavani_predmetu__ucinne_od_7.8.2025_.pdf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uznávají se předměty absolvované v posledních 5 letech a do známky D, o uznání rozhoduje garant předmětu</a:t>
            </a:r>
          </a:p>
          <a:p>
            <a:pPr>
              <a:buFontTx/>
              <a:buChar char="-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žádosti je možné podávat skrze IS od července</a:t>
            </a:r>
          </a:p>
          <a:p>
            <a:pPr>
              <a:buFontTx/>
              <a:buChar char="-"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64923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1EB3132-4D5D-9B4B-CC63-F3C7E45AA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399" y="762450"/>
            <a:ext cx="10753201" cy="3960000"/>
          </a:xfrm>
        </p:spPr>
        <p:txBody>
          <a:bodyPr/>
          <a:lstStyle/>
          <a:p>
            <a:pPr marL="457200" indent="-457200">
              <a:buFontTx/>
              <a:buChar char="-"/>
            </a:pPr>
            <a:r>
              <a:rPr lang="cs-CZ" dirty="0"/>
              <a:t>fakultní web </a:t>
            </a:r>
            <a:r>
              <a:rPr lang="cs-CZ" dirty="0">
                <a:hlinkClick r:id="rId2"/>
              </a:rPr>
              <a:t>https://www.pharm.muni.cz</a:t>
            </a:r>
            <a:endParaRPr lang="cs-CZ" dirty="0"/>
          </a:p>
          <a:p>
            <a:pPr marL="457200" indent="-457200">
              <a:buFontTx/>
              <a:buChar char="-"/>
            </a:pPr>
            <a:r>
              <a:rPr lang="cs-CZ" dirty="0"/>
              <a:t>všeobecné informace pro studenty prvních ročníků na MU </a:t>
            </a:r>
            <a:r>
              <a:rPr lang="cs-CZ" dirty="0">
                <a:hlinkClick r:id="rId3"/>
              </a:rPr>
              <a:t>https://is.muni.cz/do/mu/prvaci/index.html</a:t>
            </a:r>
            <a:r>
              <a:rPr lang="cs-CZ" dirty="0"/>
              <a:t> a </a:t>
            </a:r>
            <a:r>
              <a:rPr lang="cs-CZ" dirty="0">
                <a:hlinkClick r:id="rId4"/>
              </a:rPr>
              <a:t>https://www.muni.cz/studenti/ceka-vas-prvak-poradime-co-by-vam-nemelo-utect</a:t>
            </a:r>
            <a:endParaRPr lang="cs-CZ" dirty="0"/>
          </a:p>
          <a:p>
            <a:pPr marL="457200" indent="-457200">
              <a:buFontTx/>
              <a:buChar char="-"/>
            </a:pPr>
            <a:r>
              <a:rPr lang="cs-CZ" dirty="0" err="1"/>
              <a:t>Prvákoviny</a:t>
            </a:r>
            <a:r>
              <a:rPr lang="cs-CZ" dirty="0"/>
              <a:t> (nepovinná akce organizovaná studenty) </a:t>
            </a:r>
            <a:r>
              <a:rPr lang="cs-CZ" dirty="0">
                <a:hlinkClick r:id="rId5"/>
              </a:rPr>
              <a:t>https://prvakoviny.muni.cz/</a:t>
            </a:r>
            <a:endParaRPr lang="cs-CZ" dirty="0"/>
          </a:p>
          <a:p>
            <a:pPr marL="457200" indent="-457200">
              <a:buFontTx/>
              <a:buChar char="-"/>
            </a:pPr>
            <a:r>
              <a:rPr lang="cs-CZ" dirty="0"/>
              <a:t>informační schůzka a prohlídka budovy v prvním týdnu akademického roku, budeme informovat před začátkem semestru</a:t>
            </a:r>
          </a:p>
          <a:p>
            <a:pPr marL="457200" indent="-457200">
              <a:buFontTx/>
              <a:buChar char="-"/>
            </a:pPr>
            <a:r>
              <a:rPr lang="cs-CZ" dirty="0"/>
              <a:t>imatrikulace - čtvrtek 17.9.2026 v prostorách FaF</a:t>
            </a:r>
          </a:p>
          <a:p>
            <a:pPr marL="457200" indent="-457200">
              <a:buFontTx/>
              <a:buChar char="-"/>
            </a:pPr>
            <a:endParaRPr lang="pl-PL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endParaRPr lang="cs-CZ" dirty="0"/>
          </a:p>
          <a:p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48410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34513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ezentace-pharm-en-4-3">
  <a:themeElements>
    <a:clrScheme name="MUNI MED">
      <a:dk1>
        <a:srgbClr val="000000"/>
      </a:dk1>
      <a:lt1>
        <a:srgbClr val="FFFFFF"/>
      </a:lt1>
      <a:dk2>
        <a:srgbClr val="0000DC"/>
      </a:dk2>
      <a:lt2>
        <a:srgbClr val="FFC000"/>
      </a:lt2>
      <a:accent1>
        <a:srgbClr val="0000DC"/>
      </a:accent1>
      <a:accent2>
        <a:srgbClr val="F01928"/>
      </a:accent2>
      <a:accent3>
        <a:srgbClr val="00AF3F"/>
      </a:accent3>
      <a:accent4>
        <a:srgbClr val="4BC8FF"/>
      </a:accent4>
      <a:accent5>
        <a:srgbClr val="FF7300"/>
      </a:accent5>
      <a:accent6>
        <a:srgbClr val="B9006E"/>
      </a:accent6>
      <a:hlink>
        <a:srgbClr val="0000DC"/>
      </a:hlink>
      <a:folHlink>
        <a:srgbClr val="5AC8AF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cs-CZ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měsi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ěsi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ěsi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ěsi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zentace-PHARM-EN-4×3.potx" id="{E98E4C14-3146-4AC4-9AE9-59001A643278}" vid="{10587D83-2731-4D84-BCAC-76AAE260A2D6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1019</TotalTime>
  <Words>1271</Words>
  <Application>Microsoft Office PowerPoint</Application>
  <PresentationFormat>Širokoúhlá obrazovka</PresentationFormat>
  <Paragraphs>91</Paragraphs>
  <Slides>11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Tahoma</vt:lpstr>
      <vt:lpstr>Wingdings</vt:lpstr>
      <vt:lpstr>Motiv Office</vt:lpstr>
      <vt:lpstr>prezentace-pharm-en-4-3</vt:lpstr>
      <vt:lpstr> informace pro nastupující studenty 1. ročníku</vt:lpstr>
      <vt:lpstr>Prezentace aplikace PowerPoint</vt:lpstr>
      <vt:lpstr>informační systém (IS MU)</vt:lpstr>
      <vt:lpstr>Prezentace aplikace PowerPoint</vt:lpstr>
      <vt:lpstr>rozvrh</vt:lpstr>
      <vt:lpstr>koleje</vt:lpstr>
      <vt:lpstr>ubytovací stipendium a jiné druhy stipendií</vt:lpstr>
      <vt:lpstr>potvrzení o studiu</vt:lpstr>
      <vt:lpstr>uznávání předmětů z předešlého studia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Study programme Pharmacy</dc:title>
  <dc:creator>Tereza Jůnová;tomkovab@pharm.muni.cz</dc:creator>
  <cp:lastModifiedBy>Barbora Tomková</cp:lastModifiedBy>
  <cp:revision>22</cp:revision>
  <dcterms:created xsi:type="dcterms:W3CDTF">2021-03-24T16:00:03Z</dcterms:created>
  <dcterms:modified xsi:type="dcterms:W3CDTF">2026-06-19T08:10:27Z</dcterms:modified>
</cp:coreProperties>
</file>