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7"/>
  </p:notesMasterIdLst>
  <p:sldIdLst>
    <p:sldId id="256" r:id="rId3"/>
    <p:sldId id="257" r:id="rId4"/>
    <p:sldId id="283" r:id="rId5"/>
    <p:sldId id="278" r:id="rId6"/>
    <p:sldId id="281" r:id="rId7"/>
    <p:sldId id="258" r:id="rId8"/>
    <p:sldId id="274" r:id="rId9"/>
    <p:sldId id="260" r:id="rId10"/>
    <p:sldId id="275" r:id="rId11"/>
    <p:sldId id="276" r:id="rId12"/>
    <p:sldId id="279" r:id="rId13"/>
    <p:sldId id="280" r:id="rId14"/>
    <p:sldId id="277" r:id="rId15"/>
    <p:sldId id="26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B80F9-3C9A-4B03-9C8F-50CCD1C5232B}" v="16" dt="2021-05-01T09:49:58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1EF6E-4ACE-44EA-B759-B66C313918A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1A60420-7490-4282-A6B4-8F8A03C8F3FD}" type="pres">
      <dgm:prSet presAssocID="{4181EF6E-4ACE-44EA-B759-B66C313918AB}" presName="compositeShape" presStyleCnt="0">
        <dgm:presLayoutVars>
          <dgm:dir/>
          <dgm:resizeHandles/>
        </dgm:presLayoutVars>
      </dgm:prSet>
      <dgm:spPr/>
    </dgm:pt>
  </dgm:ptLst>
  <dgm:cxnLst>
    <dgm:cxn modelId="{08984E3B-37FE-4975-B5ED-F44A8EBF3E34}" type="presOf" srcId="{4181EF6E-4ACE-44EA-B759-B66C313918AB}" destId="{91A60420-7490-4282-A6B4-8F8A03C8F3FD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9D424-62FB-43A7-9D2F-C28B5410D3E2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5499F-A325-40B1-B764-6BFAF6420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90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získání Mgr. Mohou jít pracovat kamkoliv po Evropě</a:t>
            </a:r>
            <a:r>
              <a:rPr lang="cs-CZ" baseline="0" dirty="0"/>
              <a:t> jako farmaceuti do lékáren</a:t>
            </a:r>
          </a:p>
          <a:p>
            <a:r>
              <a:rPr lang="cs-CZ" baseline="0" dirty="0"/>
              <a:t>Škola nabízí studentské ubytování, ceny na život se pohybují okolo 250 – 500 </a:t>
            </a:r>
            <a:r>
              <a:rPr lang="cs-CZ" baseline="0" dirty="0" err="1"/>
              <a:t>eUR</a:t>
            </a:r>
            <a:r>
              <a:rPr lang="cs-CZ" baseline="0" dirty="0"/>
              <a:t> za měsíc (zahrnuto i ubytování)</a:t>
            </a:r>
          </a:p>
          <a:p>
            <a:r>
              <a:rPr lang="cs-CZ" baseline="0" dirty="0" err="1"/>
              <a:t>Diploma</a:t>
            </a:r>
            <a:r>
              <a:rPr lang="cs-CZ" baseline="0" dirty="0"/>
              <a:t> + </a:t>
            </a:r>
            <a:r>
              <a:rPr lang="cs-CZ" baseline="0" dirty="0" err="1"/>
              <a:t>Diploma</a:t>
            </a:r>
            <a:r>
              <a:rPr lang="cs-CZ" baseline="0" dirty="0"/>
              <a:t> </a:t>
            </a:r>
            <a:r>
              <a:rPr lang="cs-CZ" baseline="0" dirty="0" err="1"/>
              <a:t>Supplement</a:t>
            </a:r>
            <a:endParaRPr lang="cs-CZ" baseline="0" dirty="0"/>
          </a:p>
          <a:p>
            <a:r>
              <a:rPr lang="cs-CZ" baseline="0" dirty="0"/>
              <a:t>3 pokusy na zkoušku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3F24-ECEF-4C35-9618-076B1A063D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85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125C8-E154-41B0-9DA2-D04DBF020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C2C151-3C9A-4DC2-9E8A-B39098BC7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05944D-3D04-40E7-954E-AF7171EB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BCD2-2D8F-4D8B-AE04-D863F9C24192}" type="datetime1">
              <a:rPr lang="en-GB" smtClean="0"/>
              <a:t>17/06/2025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44588E-C9DD-4F4C-9531-B34A60F2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62B1B-B90E-44F1-8F15-5BE02E15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36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686FD-D73F-413C-A244-8B734BFD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49003A-D9EA-49FC-9248-CF55022BE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2BD026-C26E-4AE1-A2AF-3CD231E8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8FB-1E00-4304-A7EA-62E2C647B5B3}" type="datetime1">
              <a:rPr lang="en-GB" smtClean="0"/>
              <a:t>17/06/2025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FD1599-BA56-4ECF-8069-207D5075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DDEB0D-C1A4-4059-9B90-95904819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87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4B6442-B155-410F-917E-1305A648E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9B6863-B8C3-40FB-AFFC-D3E7AA51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190451-A621-4107-826E-858DFAFD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AC6-A5A3-418F-9419-580B704A0183}" type="datetime1">
              <a:rPr lang="en-GB" smtClean="0"/>
              <a:t>17/06/2025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06C268-1875-4BC4-9AA8-8002DD86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A63D2B-C804-49CE-9BD2-4E15C707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10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56788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56788D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F902F5-3AA8-4634-8DC3-3DB9368EA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53" y="2019300"/>
            <a:ext cx="7171020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B0E22D-E32C-47EB-BBA3-D3FF80BA188D}" type="datetime1">
              <a:rPr lang="en-GB" smtClean="0"/>
              <a:t>17/06/2025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07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F89E05-B7F2-459D-8C5B-340516AE4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06" y="6054350"/>
            <a:ext cx="1514694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A38EFA-C2B5-4AC5-A12C-CED5CEA4D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7" y="414000"/>
            <a:ext cx="2686146" cy="10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789B1-F85D-4181-933B-736CE237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D8BC20-9BE7-4F21-8910-91B003D09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E33D68-FA5B-4DBE-9512-AF04D365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3556-F3F0-42A1-A37F-F5E2D39550D9}" type="datetime1">
              <a:rPr lang="en-GB" smtClean="0"/>
              <a:t>17/06/2025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B35493-BE8A-4575-9EC6-E3E8B077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1D264-A9B3-4D42-A2B6-0F458C48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06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028C0-57F0-4CA2-9915-0D18CA45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47F138-B33E-4258-AEFB-BF39173CD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14B4EA-9679-4D95-8CAD-965AA0F3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E39A-37DF-406A-9103-A60F627D85E1}" type="datetime1">
              <a:rPr lang="en-GB" smtClean="0"/>
              <a:t>17/06/2025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6BFB02-C8B7-4930-8B46-C13B9242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55DA62-C51C-461A-AA7E-DD80CEF8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7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0D46A8-28DE-4196-A986-9EB42A22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48BCF-9A28-4B36-B75E-839BB3E6B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412C95-021F-457C-9E15-7466BB157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358290-366A-461D-9209-16CA52BC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DBEF-BCC9-41BC-B3C8-93601739C64E}" type="datetime1">
              <a:rPr lang="en-GB" smtClean="0"/>
              <a:t>17/06/2025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173CBE-C91A-4206-909E-A6B71857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893C97-6FD1-4F20-A427-4EF64A7E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67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CA9B8-6D35-4045-8D0B-BAB9AE6B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95E63E-67F8-41CC-85DB-D7489D807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567CF4-CF0E-47E5-B1EE-A12E37A78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ABEA88-7009-4E88-AC23-EEA2667A9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C9E692-6646-42D0-AC30-C48B36FC8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6C9609-63A5-4114-A671-764E362B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8546-C9EF-4F6B-8C82-7876DB17FC89}" type="datetime1">
              <a:rPr lang="en-GB" smtClean="0"/>
              <a:t>17/06/2025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E4F24D-245A-4459-976A-563573AE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4B3F683-EE76-4E83-84D0-437FA33E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41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5133B-B420-45D3-90A8-A62034AC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83EFDD-CB3D-4D43-86BA-4732AE8D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1511-7311-465D-B9F7-F7E9C64DFEE2}" type="datetime1">
              <a:rPr lang="en-GB" smtClean="0"/>
              <a:t>17/06/2025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671B94-2843-48F3-B326-5C924D0E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A0035C-8BB7-4C18-8508-2EFDCF4F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9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8A1CBA-028B-4C1C-8651-5D35934D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B90C-A736-4454-A894-D843B1EC7BA1}" type="datetime1">
              <a:rPr lang="en-GB" smtClean="0"/>
              <a:t>17/06/2025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0A275A-0996-45E4-923B-CCD37E3B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D1C26E-E200-485E-AB67-23BD77D5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7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8C3B2-A932-4B92-8E31-DFD1DB6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2935B1-A324-42B3-9E68-77DB5350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6D7DDC-0F23-4780-8902-E8F8FE61F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240AC7-8F53-4BA1-AA09-470F7807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0D89-FCA8-45F1-A4D5-469009187CB5}" type="datetime1">
              <a:rPr lang="en-GB" smtClean="0"/>
              <a:t>17/06/2025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19E543-3779-4716-8B99-690E98FE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1C4525-E06D-4808-B054-93AD2BD8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19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4BE30-D673-45CC-9FED-1C15F377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3903CA0-46FB-49AC-BEB7-57595BB99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49C1FD-0050-4979-B5B0-7B485C7EC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DAE4A3-8FA3-451B-B61A-B9769F09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0865-D1B4-49F0-BF66-79F5B60ABC6D}" type="datetime1">
              <a:rPr lang="en-GB" smtClean="0"/>
              <a:t>17/06/2025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CF0886-8457-4946-B411-6ED7EED9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079387-25E4-4E9A-A841-DEAF396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05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179404A-DF61-491F-9666-ED5C9E15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5B9265-A900-4CA8-9556-0C294028C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07C274-E87C-4404-815F-94027D3D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CFC2-9A1D-4964-8137-795B8B9A2B77}" type="datetime1">
              <a:rPr lang="en-GB" smtClean="0"/>
              <a:t>17/06/2025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5EFC9A-B369-40AB-9F9E-BA60BCAD0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3EC402-E6D6-470D-BB8D-0B4F6BCB8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4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91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1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85" r:id="rId3"/>
    <p:sldLayoutId id="2147483690" r:id="rId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s.muni.cz/napoveda/student/potvrzeni_o_studi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spoluprace/sluzby/knihovny" TargetMode="External"/><Relationship Id="rId2" Type="http://schemas.openxmlformats.org/officeDocument/2006/relationships/hyperlink" Target="https://www.vfu.cz/cz/studijni-a-informacni-stredisk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mu/prvaci/index.html" TargetMode="External"/><Relationship Id="rId2" Type="http://schemas.openxmlformats.org/officeDocument/2006/relationships/hyperlink" Target="https://prvakoviny.muni.cz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pharm.muni.cz/" TargetMode="External"/><Relationship Id="rId4" Type="http://schemas.openxmlformats.org/officeDocument/2006/relationships/hyperlink" Target="https://www.muni.cz/studenti/ceka-vas-prvak-poradime-co-by-vam-nemelo-utec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t.muni.cz/sluzby/fotografovani-osob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is.muni.cz/auth/obchod/fakulta/pharm/isic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s.muni.cz/predmety/obdob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m.muni.cz/stravovani/menzy-muni" TargetMode="External"/><Relationship Id="rId7" Type="http://schemas.openxmlformats.org/officeDocument/2006/relationships/hyperlink" Target="https://www.skm.muni.cz/ubytovani/koleje-mun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km.muni.cz/" TargetMode="External"/><Relationship Id="rId5" Type="http://schemas.openxmlformats.org/officeDocument/2006/relationships/hyperlink" Target="https://www.skm.muni.cz/ubytovani/dlouhodobe-ubytovani/rezervace-ubytovani" TargetMode="External"/><Relationship Id="rId4" Type="http://schemas.openxmlformats.org/officeDocument/2006/relationships/hyperlink" Target="https://time.unas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studenti/stipendia/nejste-z-brna-a-potrebujete-bydlet" TargetMode="External"/><Relationship Id="rId2" Type="http://schemas.openxmlformats.org/officeDocument/2006/relationships/hyperlink" Target="mailto:hufova@rect.muni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harm.muni.cz/studenti/stipend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Zápis do 1. ročníku</a:t>
            </a:r>
            <a:br>
              <a:rPr lang="cs-CZ" dirty="0"/>
            </a:br>
            <a:r>
              <a:rPr lang="cs-CZ" dirty="0"/>
              <a:t>Farmacie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12039" y="3561682"/>
            <a:ext cx="8522680" cy="698497"/>
          </a:xfrm>
        </p:spPr>
        <p:txBody>
          <a:bodyPr/>
          <a:lstStyle/>
          <a:p>
            <a:r>
              <a:rPr lang="cs-CZ" sz="2000" dirty="0"/>
              <a:t> </a:t>
            </a:r>
            <a:endParaRPr lang="en-US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4BC018-6A54-40E9-A9AD-56DE41F62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Mgr. </a:t>
            </a:r>
            <a:r>
              <a:rPr lang="cs-CZ" dirty="0"/>
              <a:t>Barbora Tomková</a:t>
            </a:r>
          </a:p>
          <a:p>
            <a:r>
              <a:rPr lang="cs-CZ" dirty="0"/>
              <a:t>Studijní oddělení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0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7C836-6774-CFA8-83F4-FD5A68B6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kern="0" dirty="0">
                <a:solidFill>
                  <a:srgbClr val="0000DC"/>
                </a:solidFill>
                <a:latin typeface="Arial"/>
                <a:cs typeface="Arial" panose="020B0604020202020204" pitchFamily="34" charset="0"/>
              </a:rPr>
              <a:t>potvrzení o studiu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B69FA-A333-AF88-9F0D-55D2F7CE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elektronické potvrzení o studiu si můžete sami vygenerovat v IS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https://is.muni.cz/napoveda/student/potvrzeni_o_studiu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potřebujete originál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podpis+razítko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studijní oddělení (budova 45, vedle skleníku)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E50E4C8-2C1B-DB95-81BF-140E314F7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2" y="3013599"/>
            <a:ext cx="4145349" cy="37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2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0B1A5-BFEA-65D3-B1D2-8B1D4624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3" y="373751"/>
            <a:ext cx="10515600" cy="1325563"/>
          </a:xfrm>
        </p:spPr>
        <p:txBody>
          <a:bodyPr/>
          <a:lstStyle/>
          <a:p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uznávání předmětů z předešlého studia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597BD-1D45-1EE7-3F54-43D3DFC9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nová akreditace magisterského programu Farmacie od nového akademického roku 2025/2026 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uznávání předmětu je nutné řešit individuálně na studijním oddělení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týká se pouze studentů, kteří již VŠ studovali a nechávají si uznat předměty se stejným sylabem</a:t>
            </a:r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92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8EF9A-4CB6-F1EC-1A16-C5D71954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knihovny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DFB061-ACCC-9CEA-03F4-6F1360E4B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VETUNI – většina učebnic, je třeba kolečko ke vstupu,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k vyzvednutí na studijním oddělení, bude potřeba jen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v akademickém roce 2025/2026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https://www.vfu.cz/cz/studijni-a-informacni-stredisko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MU knihovny – vstup na ISIC kartu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https://www.muni.cz/spoluprace/sluzby/knihovny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9B13DC9-BEAC-2582-6549-A98BA7ECD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06" y="1627543"/>
            <a:ext cx="2015190" cy="18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0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1C05A-FAF1-FF6B-CB36-A45BB4C2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8" y="781605"/>
            <a:ext cx="10753201" cy="451576"/>
          </a:xfrm>
        </p:spPr>
        <p:txBody>
          <a:bodyPr/>
          <a:lstStyle/>
          <a:p>
            <a:r>
              <a:rPr lang="cs-CZ" dirty="0"/>
              <a:t>seznámení prváků se studiem na VŠ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B3132-4D5D-9B4B-CC63-F3C7E45AA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99" y="1664819"/>
            <a:ext cx="10753201" cy="39600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dirty="0" err="1"/>
              <a:t>Prvákoviny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https://prvakoviny.muni.cz/</a:t>
            </a:r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>
                <a:hlinkClick r:id="rId3"/>
              </a:rPr>
              <a:t>https://is.muni.cz/do/mu/prvaci/index.html</a:t>
            </a:r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>
                <a:hlinkClick r:id="rId4"/>
              </a:rPr>
              <a:t>https://www.muni.cz/studenti/ceka-vas-prvak-poradime-co-by-vam-nemelo-utect</a:t>
            </a: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>
                <a:hlinkClick r:id="rId5"/>
              </a:rPr>
              <a:t>https://www.pharm.muni.cz</a:t>
            </a: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/>
              <a:t>imatrikulace pátek 10.10.2025 v prostorách </a:t>
            </a:r>
            <a:r>
              <a:rPr lang="cs-CZ" dirty="0" err="1"/>
              <a:t>FaF</a:t>
            </a: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410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34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38" y="151857"/>
            <a:ext cx="9389746" cy="451576"/>
          </a:xfrm>
        </p:spPr>
        <p:txBody>
          <a:bodyPr/>
          <a:lstStyle/>
          <a:p>
            <a:pPr algn="ctr"/>
            <a:r>
              <a:rPr lang="cs-CZ" sz="1800" b="0" dirty="0">
                <a:solidFill>
                  <a:schemeClr val="tx1"/>
                </a:solidFill>
              </a:rPr>
              <a:t>budovy </a:t>
            </a:r>
            <a:r>
              <a:rPr lang="cs-CZ" sz="1800" b="0" dirty="0" err="1">
                <a:solidFill>
                  <a:schemeClr val="tx1"/>
                </a:solidFill>
              </a:rPr>
              <a:t>FaF</a:t>
            </a:r>
            <a:r>
              <a:rPr lang="cs-CZ" sz="1800" b="0" dirty="0">
                <a:solidFill>
                  <a:schemeClr val="tx1"/>
                </a:solidFill>
              </a:rPr>
              <a:t> v areálu Veterinární univerzity Brno v Králově Poli</a:t>
            </a:r>
            <a:br>
              <a:rPr lang="cs-CZ" sz="1800" b="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 descr="Obsah obrázku text, exteriér, budova, podepsat&#10;&#10;Popis byl vytvořen automaticky">
            <a:extLst>
              <a:ext uri="{FF2B5EF4-FFF2-40B4-BE49-F238E27FC236}">
                <a16:creationId xmlns:a16="http://schemas.microsoft.com/office/drawing/2014/main" id="{A20C8924-D532-ED94-A603-3127EDFD3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 b="11051"/>
          <a:stretch/>
        </p:blipFill>
        <p:spPr>
          <a:xfrm>
            <a:off x="719136" y="895104"/>
            <a:ext cx="4908780" cy="2760677"/>
          </a:xfrm>
          <a:prstGeom prst="rect">
            <a:avLst/>
          </a:prstGeom>
        </p:spPr>
      </p:pic>
      <p:pic>
        <p:nvPicPr>
          <p:cNvPr id="6" name="Obrázek 5" descr="Obsah obrázku budova, obloha, exteriér, dům&#10;&#10;Popis byl vytvořen automaticky">
            <a:extLst>
              <a:ext uri="{FF2B5EF4-FFF2-40B4-BE49-F238E27FC236}">
                <a16:creationId xmlns:a16="http://schemas.microsoft.com/office/drawing/2014/main" id="{28B364D5-8EC4-172C-E740-1804073F3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6" y="3947452"/>
            <a:ext cx="4908780" cy="2519394"/>
          </a:xfrm>
          <a:prstGeom prst="rect">
            <a:avLst/>
          </a:prstGeom>
        </p:spPr>
      </p:pic>
      <p:pic>
        <p:nvPicPr>
          <p:cNvPr id="9" name="Obrázek 8" descr="Obsah obrázku obloha, exteriér, středisko&#10;&#10;Popis byl vytvořen automaticky">
            <a:extLst>
              <a:ext uri="{FF2B5EF4-FFF2-40B4-BE49-F238E27FC236}">
                <a16:creationId xmlns:a16="http://schemas.microsoft.com/office/drawing/2014/main" id="{42A49034-01AB-AD0A-92CF-394A482A0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96" y="895542"/>
            <a:ext cx="5253564" cy="276023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031E94E-C0FF-F7C9-FC2B-178AB2B37D71}"/>
              </a:ext>
            </a:extLst>
          </p:cNvPr>
          <p:cNvSpPr txBox="1"/>
          <p:nvPr/>
        </p:nvSpPr>
        <p:spPr>
          <a:xfrm>
            <a:off x="6334696" y="4425351"/>
            <a:ext cx="571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výuka v akademickém roce 2025/2026 začne </a:t>
            </a:r>
          </a:p>
          <a:p>
            <a:r>
              <a:rPr lang="cs-CZ" b="1" dirty="0"/>
              <a:t>v pondělí 15.9.2025</a:t>
            </a:r>
          </a:p>
        </p:txBody>
      </p:sp>
    </p:spTree>
    <p:extLst>
      <p:ext uri="{BB962C8B-B14F-4D97-AF65-F5344CB8AC3E}">
        <p14:creationId xmlns:p14="http://schemas.microsoft.com/office/powerpoint/2010/main" val="378694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Obrázek 5" descr="Obsah obrázku police, interiér, budova, knihovna&#10;&#10;Obsah generovaný pomocí AI může být nesprávný.">
            <a:extLst>
              <a:ext uri="{FF2B5EF4-FFF2-40B4-BE49-F238E27FC236}">
                <a16:creationId xmlns:a16="http://schemas.microsoft.com/office/drawing/2014/main" id="{176AE1A1-D3DB-7A68-55B4-8CF4E98FC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219"/>
          <a:stretch>
            <a:fillRect/>
          </a:stretch>
        </p:blipFill>
        <p:spPr>
          <a:xfrm>
            <a:off x="838199" y="738163"/>
            <a:ext cx="4181917" cy="5750293"/>
          </a:xfrm>
          <a:prstGeom prst="rect">
            <a:avLst/>
          </a:prstGeom>
        </p:spPr>
      </p:pic>
      <p:pic>
        <p:nvPicPr>
          <p:cNvPr id="3" name="Obrázek 2" descr="Obsah obrázku venku, obloha, strom, budova&#10;&#10;Popis byl vytvořen automaticky">
            <a:extLst>
              <a:ext uri="{FF2B5EF4-FFF2-40B4-BE49-F238E27FC236}">
                <a16:creationId xmlns:a16="http://schemas.microsoft.com/office/drawing/2014/main" id="{4E3CBEE5-1201-4132-F165-8A0EA94E68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40" r="3" b="3"/>
          <a:stretch>
            <a:fillRect/>
          </a:stretch>
        </p:blipFill>
        <p:spPr>
          <a:xfrm>
            <a:off x="5186775" y="738163"/>
            <a:ext cx="6167025" cy="2785948"/>
          </a:xfrm>
          <a:prstGeom prst="rect">
            <a:avLst/>
          </a:prstGeom>
        </p:spPr>
      </p:pic>
      <p:pic>
        <p:nvPicPr>
          <p:cNvPr id="4" name="Obrázek 3" descr="Obsah obrázku interiér, foyer, schody, strop&#10;&#10;Obsah generovaný pomocí AI může být nesprávný.">
            <a:extLst>
              <a:ext uri="{FF2B5EF4-FFF2-40B4-BE49-F238E27FC236}">
                <a16:creationId xmlns:a16="http://schemas.microsoft.com/office/drawing/2014/main" id="{87164EC7-7487-EC5A-D1E6-E8703A6E3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3" r="3" b="3"/>
          <a:stretch>
            <a:fillRect/>
          </a:stretch>
        </p:blipFill>
        <p:spPr>
          <a:xfrm>
            <a:off x="5186779" y="3695827"/>
            <a:ext cx="6167021" cy="27926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B62A21C-6A38-9BA6-B8D7-0CCA0CF03711}"/>
              </a:ext>
            </a:extLst>
          </p:cNvPr>
          <p:cNvSpPr txBox="1"/>
          <p:nvPr/>
        </p:nvSpPr>
        <p:spPr>
          <a:xfrm>
            <a:off x="838199" y="197115"/>
            <a:ext cx="1001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BioPharma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Hub – stěhování do nových prostor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 Brně-Bohunicích v červnu 2026</a:t>
            </a:r>
          </a:p>
        </p:txBody>
      </p:sp>
    </p:spTree>
    <p:extLst>
      <p:ext uri="{BB962C8B-B14F-4D97-AF65-F5344CB8AC3E}">
        <p14:creationId xmlns:p14="http://schemas.microsoft.com/office/powerpoint/2010/main" val="283841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699E2-4F3D-DE99-7C0D-364B766A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kern="0" dirty="0">
                <a:solidFill>
                  <a:srgbClr val="0000DC"/>
                </a:solidFill>
                <a:latin typeface="Arial"/>
                <a:cs typeface="Arial" panose="020B0604020202020204" pitchFamily="34" charset="0"/>
              </a:rPr>
              <a:t>informační systém (IS MU)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85BDD-2078-7E62-C0B8-39AA93E8C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454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https://is.muni.cz/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osobní univerzitní číslo (UČO) – každý student má jedinečné osobní číslo na univerzitě, vygeneruje se Vám při distančním zápise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primární heslo - přístup do IS, nastavíte si ho při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zápise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heslo - přihlašování do počítačů (např. v PC učebně, knihovně atd.)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známky, zápis předmětů, omluvenky, Úřadovna (přerušení studia, zanechání studia…) atd.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všechny e-maily Vám budou chodit na univerzitní mail, ale je možné si nechat přeposílat tuto poštu na soukromý e-mail (lze nastavit v IS)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7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99BCBDF-2EEA-CBE4-0C8A-841DED60D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67058"/>
            <a:ext cx="5294716" cy="312388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text, snímek obrazovky, software, Počítačová ikona&#10;&#10;Popis byl vytvořen automaticky">
            <a:extLst>
              <a:ext uri="{FF2B5EF4-FFF2-40B4-BE49-F238E27FC236}">
                <a16:creationId xmlns:a16="http://schemas.microsoft.com/office/drawing/2014/main" id="{70FF8A21-D001-E742-0513-9ED77674D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781020"/>
            <a:ext cx="5294715" cy="32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1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869739"/>
              </p:ext>
            </p:extLst>
          </p:nvPr>
        </p:nvGraphicFramePr>
        <p:xfrm>
          <a:off x="2177601" y="2583542"/>
          <a:ext cx="8066301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7918" y="3712447"/>
            <a:ext cx="10753201" cy="451576"/>
          </a:xfrm>
        </p:spPr>
        <p:txBody>
          <a:bodyPr/>
          <a:lstStyle/>
          <a:p>
            <a:r>
              <a:rPr lang="cs-CZ" dirty="0"/>
              <a:t>ISIC karta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DE19FF7-0B40-1E48-3ACF-7AD8F582AFC8}"/>
              </a:ext>
            </a:extLst>
          </p:cNvPr>
          <p:cNvSpPr txBox="1">
            <a:spLocks/>
          </p:cNvSpPr>
          <p:nvPr/>
        </p:nvSpPr>
        <p:spPr>
          <a:xfrm>
            <a:off x="718798" y="493430"/>
            <a:ext cx="1066232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focení</a:t>
            </a:r>
            <a:endParaRPr lang="en-US" kern="0" dirty="0"/>
          </a:p>
        </p:txBody>
      </p:sp>
      <p:pic>
        <p:nvPicPr>
          <p:cNvPr id="2050" name="Picture 2" descr="Kde nás najdete | Kariérní centrum MUNI">
            <a:extLst>
              <a:ext uri="{FF2B5EF4-FFF2-40B4-BE49-F238E27FC236}">
                <a16:creationId xmlns:a16="http://schemas.microsoft.com/office/drawing/2014/main" id="{FB06E890-B581-6686-3D2B-F4246B60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84" y="661214"/>
            <a:ext cx="4277698" cy="26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261DEB-FFEC-6A26-FCFC-C0656B133C33}"/>
              </a:ext>
            </a:extLst>
          </p:cNvPr>
          <p:cNvSpPr txBox="1"/>
          <p:nvPr/>
        </p:nvSpPr>
        <p:spPr>
          <a:xfrm>
            <a:off x="627918" y="1152930"/>
            <a:ext cx="63939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/>
              <a:t>nutné pro objednávku ISIC karty 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každá středa a pátek mezi 10-11 hod., Komenského náměstí 220/2, místnost 139C, přízemí vpravo (budova staré LF), tram Česká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hlinkClick r:id="rId8"/>
              </a:rPr>
              <a:t>https://it.muni.cz/sluzby/fotografovani-osob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možné vložit vlastní foto, podmínky jsou uvedeny v odkazu výše</a:t>
            </a:r>
          </a:p>
          <a:p>
            <a:endParaRPr lang="cs-CZ" dirty="0"/>
          </a:p>
        </p:txBody>
      </p:sp>
      <p:pic>
        <p:nvPicPr>
          <p:cNvPr id="10" name="Picture 2" descr="Průkazy - ISIC.cz">
            <a:extLst>
              <a:ext uri="{FF2B5EF4-FFF2-40B4-BE49-F238E27FC236}">
                <a16:creationId xmlns:a16="http://schemas.microsoft.com/office/drawing/2014/main" id="{19BBFC97-7559-AC6C-A02C-579760D5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237" y="4399611"/>
            <a:ext cx="2328324" cy="149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AF884AC-49E5-CDF0-DE87-BE923B27AD97}"/>
              </a:ext>
            </a:extLst>
          </p:cNvPr>
          <p:cNvSpPr txBox="1"/>
          <p:nvPr/>
        </p:nvSpPr>
        <p:spPr>
          <a:xfrm>
            <a:off x="718798" y="4238889"/>
            <a:ext cx="7433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dirty="0"/>
              <a:t>nejdříve je nutné mít nahranou fotku v IS, poté si </a:t>
            </a:r>
            <a:r>
              <a:rPr lang="en-US" dirty="0" err="1"/>
              <a:t>můžete</a:t>
            </a:r>
            <a:r>
              <a:rPr lang="en-US" dirty="0"/>
              <a:t> v </a:t>
            </a:r>
            <a:r>
              <a:rPr lang="en-US" dirty="0" err="1"/>
              <a:t>Obchodním</a:t>
            </a:r>
            <a:r>
              <a:rPr lang="en-US" dirty="0"/>
              <a:t> </a:t>
            </a:r>
            <a:r>
              <a:rPr lang="en-US" dirty="0" err="1"/>
              <a:t>centru</a:t>
            </a:r>
            <a:r>
              <a:rPr lang="en-US" dirty="0"/>
              <a:t> v IS </a:t>
            </a:r>
            <a:r>
              <a:rPr lang="en-US" dirty="0" err="1"/>
              <a:t>objednat</a:t>
            </a:r>
            <a:r>
              <a:rPr lang="en-US" dirty="0"/>
              <a:t> </a:t>
            </a:r>
            <a:r>
              <a:rPr lang="en-US" dirty="0" err="1"/>
              <a:t>průkaz</a:t>
            </a:r>
            <a:r>
              <a:rPr lang="en-US" dirty="0"/>
              <a:t> </a:t>
            </a:r>
            <a:r>
              <a:rPr lang="en-US" dirty="0" err="1"/>
              <a:t>studenta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j</a:t>
            </a:r>
            <a:r>
              <a:rPr lang="en-US" dirty="0" err="1"/>
              <a:t>akmile</a:t>
            </a:r>
            <a:r>
              <a:rPr lang="en-US" dirty="0"/>
              <a:t> je </a:t>
            </a:r>
            <a:r>
              <a:rPr lang="en-US" dirty="0" err="1"/>
              <a:t>karta</a:t>
            </a:r>
            <a:r>
              <a:rPr lang="en-US" dirty="0"/>
              <a:t> </a:t>
            </a:r>
            <a:r>
              <a:rPr lang="en-US" dirty="0" err="1"/>
              <a:t>připravena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en-US" dirty="0" err="1"/>
              <a:t>vyzvedn</a:t>
            </a:r>
            <a:r>
              <a:rPr lang="cs-CZ" dirty="0" err="1"/>
              <a:t>ete</a:t>
            </a:r>
            <a:r>
              <a:rPr lang="cs-CZ" dirty="0"/>
              <a:t> si ji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studijním</a:t>
            </a:r>
            <a:r>
              <a:rPr lang="en-US" dirty="0"/>
              <a:t> oddělení</a:t>
            </a:r>
            <a:r>
              <a:rPr lang="cs-CZ" dirty="0"/>
              <a:t> (cca 1-2 týdny po objednávce), můžete si ji vyzvednout až na začátku semestru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IS→Obchodní</a:t>
            </a:r>
            <a:r>
              <a:rPr lang="cs-CZ" dirty="0"/>
              <a:t> </a:t>
            </a:r>
            <a:r>
              <a:rPr lang="cs-CZ" dirty="0" err="1"/>
              <a:t>centrum→FaF→Průkazy</a:t>
            </a:r>
            <a:r>
              <a:rPr lang="cs-CZ" dirty="0"/>
              <a:t> studenta </a:t>
            </a:r>
            <a:r>
              <a:rPr lang="cs-CZ" dirty="0" err="1"/>
              <a:t>ISIC→Bakalářské</a:t>
            </a:r>
            <a:r>
              <a:rPr lang="cs-CZ" dirty="0"/>
              <a:t> a magisterské </a:t>
            </a:r>
            <a:r>
              <a:rPr lang="cs-CZ" dirty="0" err="1"/>
              <a:t>studium→První</a:t>
            </a:r>
            <a:r>
              <a:rPr lang="cs-CZ" dirty="0"/>
              <a:t> průkaz studenta nebo </a:t>
            </a:r>
            <a:r>
              <a:rPr lang="cs-CZ" dirty="0">
                <a:hlinkClick r:id="rId10"/>
              </a:rPr>
              <a:t>https://is.muni.cz/auth/obchod/fakulta/pharm/isic/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cena: 250,- Kč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34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ACF35-88E0-4102-A4AB-ED6E0E35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kern="0" dirty="0">
                <a:solidFill>
                  <a:srgbClr val="0000DC"/>
                </a:solidFill>
                <a:latin typeface="Arial"/>
                <a:cs typeface="Arial" panose="020B0604020202020204" pitchFamily="34" charset="0"/>
              </a:rPr>
              <a:t>rozvrh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BC12B6-7955-4F1B-8823-26080C27D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431"/>
            <a:ext cx="10600426" cy="4514789"/>
          </a:xfrm>
        </p:spPr>
        <p:txBody>
          <a:bodyPr>
            <a:normAutofit fontScale="47500" lnSpcReduction="20000"/>
          </a:bodyPr>
          <a:lstStyle/>
          <a:p>
            <a:r>
              <a:rPr lang="cs-CZ" sz="3300" b="1" dirty="0"/>
              <a:t>povinné předměty </a:t>
            </a:r>
            <a:r>
              <a:rPr lang="cs-CZ" sz="3300" dirty="0"/>
              <a:t>– nahrajeme pro podzimní semestr automaticky (vy se pouze přihlásíte do seminární skupiny)</a:t>
            </a:r>
          </a:p>
          <a:p>
            <a:r>
              <a:rPr lang="cs-CZ" sz="3300" b="1" dirty="0"/>
              <a:t>povinně volitelné </a:t>
            </a:r>
            <a:r>
              <a:rPr lang="cs-CZ" sz="3300" dirty="0"/>
              <a:t>– min. 25 kreditů</a:t>
            </a:r>
          </a:p>
          <a:p>
            <a:r>
              <a:rPr lang="cs-CZ" sz="3300" b="1" dirty="0"/>
              <a:t>volitelné předměty </a:t>
            </a:r>
          </a:p>
          <a:p>
            <a:r>
              <a:rPr lang="cs-CZ" sz="3300" dirty="0"/>
              <a:t>Registrace předmětů - vybíráte předměty, které máte zájem studovat, vyhovíte-li podmínkám stanoveným pro kurz (kapacita předmětu atd.), bude vám kurz automaticky zapsán IS během zápisu předmětů – nemá význam pro studenty 1. ročníku</a:t>
            </a:r>
          </a:p>
          <a:p>
            <a:r>
              <a:rPr lang="cs-CZ" sz="3300" dirty="0"/>
              <a:t>Zápis předmětů-dochází k automatickému zápisu/potvrzení předmětů, u kterých byly splněny podmínky pro zápis (kapacita atd.),</a:t>
            </a:r>
            <a:r>
              <a:rPr lang="pl-PL" sz="3300" b="1" dirty="0"/>
              <a:t> 23. 8. 2025 17:00-14. 9. 2025, změny v zápisech do 28. 9. 2025 (jen přes studijní oddělení)</a:t>
            </a:r>
          </a:p>
          <a:p>
            <a:r>
              <a:rPr lang="cs-CZ" sz="3300" dirty="0"/>
              <a:t>sport – povinnost splnit ve 2 semestrech (1 sport=1 kredit, nutný zisk 2 kreditů za celou dobu studia)</a:t>
            </a:r>
          </a:p>
          <a:p>
            <a:r>
              <a:rPr lang="cs-CZ" sz="3300" dirty="0"/>
              <a:t>podruhé zapsaný předmět je nutné splnit (pokud se jedná o volitelný předmět je možné před začátkem semestru požádat o neopakování)</a:t>
            </a:r>
          </a:p>
          <a:p>
            <a:r>
              <a:rPr lang="cs-CZ" sz="3300" dirty="0"/>
              <a:t>postup do dalšího semestru – 20 kreditů za semestr </a:t>
            </a:r>
            <a:r>
              <a:rPr lang="cs-CZ" sz="3300" b="1" dirty="0"/>
              <a:t>nebo</a:t>
            </a:r>
            <a:r>
              <a:rPr lang="cs-CZ" sz="3300" dirty="0"/>
              <a:t> 45 kreditů za dva poslední semestry</a:t>
            </a:r>
          </a:p>
          <a:p>
            <a:r>
              <a:rPr lang="cs-CZ" sz="3300" dirty="0"/>
              <a:t>celé studium: 300 kreditů</a:t>
            </a:r>
          </a:p>
          <a:p>
            <a:r>
              <a:rPr lang="cs-CZ" sz="3300" dirty="0"/>
              <a:t>doporučený studijní plán (podle ročníků a semestrů) – oficiálně až po 1.7.2025, kdy začne platit nová akreditace magisterského programu Farmacie</a:t>
            </a:r>
          </a:p>
          <a:p>
            <a:r>
              <a:rPr lang="cs-CZ" sz="3300" dirty="0"/>
              <a:t>harmonogram akademického roku </a:t>
            </a:r>
            <a:r>
              <a:rPr lang="cs-CZ" sz="3300" dirty="0">
                <a:hlinkClick r:id="rId2"/>
              </a:rPr>
              <a:t>https://is.muni.cz/predmety/obdobi</a:t>
            </a:r>
            <a:endParaRPr lang="cs-CZ" sz="3300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, účtenka, Písmo, snímek obrazovky&#10;&#10;Obsah generovaný pomocí AI může být nesprávný.">
            <a:extLst>
              <a:ext uri="{FF2B5EF4-FFF2-40B4-BE49-F238E27FC236}">
                <a16:creationId xmlns:a16="http://schemas.microsoft.com/office/drawing/2014/main" id="{18E0E0B3-48C5-81AF-A4DF-83D0917F4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29" y="5456309"/>
            <a:ext cx="6071356" cy="10953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D516082-7B27-2AF3-A3D9-D91BE38E02A5}"/>
              </a:ext>
            </a:extLst>
          </p:cNvPr>
          <p:cNvSpPr txBox="1"/>
          <p:nvPr/>
        </p:nvSpPr>
        <p:spPr>
          <a:xfrm>
            <a:off x="9730596" y="573656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počet kreditů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D0579A0-A101-F855-EDAA-ADC276715B00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9385540" y="5859677"/>
            <a:ext cx="345056" cy="144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8BE1117-69EC-1B54-19AD-CA1C6C576BD1}"/>
              </a:ext>
            </a:extLst>
          </p:cNvPr>
          <p:cNvSpPr txBox="1"/>
          <p:nvPr/>
        </p:nvSpPr>
        <p:spPr>
          <a:xfrm>
            <a:off x="1293962" y="5931830"/>
            <a:ext cx="207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název předmětu a kód předmětu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9C5B0E6-D04C-E630-C63B-7FEADE4E8DF9}"/>
              </a:ext>
            </a:extLst>
          </p:cNvPr>
          <p:cNvCxnSpPr/>
          <p:nvPr/>
        </p:nvCxnSpPr>
        <p:spPr>
          <a:xfrm>
            <a:off x="3157268" y="6090249"/>
            <a:ext cx="465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DA17BAA-74FE-90F6-87EC-C87B07AAEDB7}"/>
              </a:ext>
            </a:extLst>
          </p:cNvPr>
          <p:cNvSpPr txBox="1"/>
          <p:nvPr/>
        </p:nvSpPr>
        <p:spPr>
          <a:xfrm>
            <a:off x="7392838" y="6551657"/>
            <a:ext cx="4537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počet hodin – přednášky/cvičení/seminář a ukončení předmětu (zápočet/zkouška)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9992CF13-FBAD-B104-7628-72C03A7CC569}"/>
              </a:ext>
            </a:extLst>
          </p:cNvPr>
          <p:cNvCxnSpPr/>
          <p:nvPr/>
        </p:nvCxnSpPr>
        <p:spPr>
          <a:xfrm flipH="1" flipV="1">
            <a:off x="7392838" y="6478438"/>
            <a:ext cx="94890" cy="73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6EFB36A-04F5-AAD0-30B7-E02ABD070482}"/>
              </a:ext>
            </a:extLst>
          </p:cNvPr>
          <p:cNvSpPr txBox="1"/>
          <p:nvPr/>
        </p:nvSpPr>
        <p:spPr>
          <a:xfrm>
            <a:off x="5986733" y="5571094"/>
            <a:ext cx="2242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garant předmětu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ED3C80BD-078D-43B9-031D-8569988ADDA1}"/>
              </a:ext>
            </a:extLst>
          </p:cNvPr>
          <p:cNvCxnSpPr/>
          <p:nvPr/>
        </p:nvCxnSpPr>
        <p:spPr>
          <a:xfrm flipH="1">
            <a:off x="6003985" y="5859676"/>
            <a:ext cx="134428" cy="195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21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165" y="690524"/>
            <a:ext cx="7888070" cy="83207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  <a:cs typeface="Arial" panose="020B0604020202020204" pitchFamily="34" charset="0"/>
              </a:rPr>
              <a:t>koleje</a:t>
            </a:r>
            <a:endParaRPr lang="en-GB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165" y="1016847"/>
            <a:ext cx="7340006" cy="2129025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endParaRPr lang="cs-CZ" sz="2000" dirty="0">
              <a:cs typeface="Arial" panose="020B0604020202020204" pitchFamily="34" charset="0"/>
            </a:endParaRPr>
          </a:p>
          <a:p>
            <a:pPr marL="342900" indent="-342900">
              <a:buClr>
                <a:srgbClr val="742495"/>
              </a:buClr>
              <a:buFont typeface="Arial" pitchFamily="34" charset="0"/>
              <a:buChar char="•"/>
            </a:pPr>
            <a:endParaRPr lang="cs-CZ" sz="2000" dirty="0">
              <a:cs typeface="Arial" panose="020B0604020202020204" pitchFamily="34" charset="0"/>
            </a:endParaRPr>
          </a:p>
          <a:p>
            <a:pPr>
              <a:buClr>
                <a:srgbClr val="742495"/>
              </a:buClr>
            </a:pPr>
            <a:endParaRPr lang="cs-CZ" sz="2000" dirty="0">
              <a:cs typeface="Arial" panose="020B0604020202020204" pitchFamily="34" charset="0"/>
            </a:endParaRPr>
          </a:p>
          <a:p>
            <a:pPr>
              <a:buClr>
                <a:srgbClr val="742495"/>
              </a:buClr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buClr>
                <a:srgbClr val="742495"/>
              </a:buClr>
              <a:buNone/>
            </a:pPr>
            <a:endParaRPr lang="cs-CZ" dirty="0">
              <a:cs typeface="Arial" panose="020B0604020202020204" pitchFamily="34" charset="0"/>
            </a:endParaRPr>
          </a:p>
          <a:p>
            <a:pPr marL="0" indent="0">
              <a:buClr>
                <a:srgbClr val="742495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742495"/>
              </a:buClr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2495"/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3A47235-D4F5-3F8B-F59C-C1E7BE8FC0FA}"/>
              </a:ext>
            </a:extLst>
          </p:cNvPr>
          <p:cNvSpPr txBox="1">
            <a:spLocks/>
          </p:cNvSpPr>
          <p:nvPr/>
        </p:nvSpPr>
        <p:spPr>
          <a:xfrm>
            <a:off x="640165" y="3705616"/>
            <a:ext cx="7888070" cy="83207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accent1"/>
                </a:solidFill>
                <a:cs typeface="Arial" panose="020B0604020202020204" pitchFamily="34" charset="0"/>
              </a:rPr>
              <a:t>menza</a:t>
            </a:r>
            <a:endParaRPr lang="en-GB" kern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3E5C111-9BA3-975A-B95E-B0FA65A3B2B5}"/>
              </a:ext>
            </a:extLst>
          </p:cNvPr>
          <p:cNvSpPr txBox="1"/>
          <p:nvPr/>
        </p:nvSpPr>
        <p:spPr>
          <a:xfrm>
            <a:off x="485849" y="4310569"/>
            <a:ext cx="11539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  </a:t>
            </a:r>
            <a:r>
              <a:rPr lang="cs-CZ" sz="2000" dirty="0"/>
              <a:t>přímo v areálu se žádná menza MU nenachází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seznam všech menz MU - </a:t>
            </a:r>
            <a:r>
              <a:rPr lang="cs-CZ" sz="2000" dirty="0">
                <a:hlinkClick r:id="rId3"/>
              </a:rPr>
              <a:t>https://www.skm.muni.cz/stravovani/menzy-muni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nejblíž fakultě: menza na Právnické fakultě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možnosti občerstvení v areálu: kantýna VETUNI </a:t>
            </a:r>
            <a:r>
              <a:rPr lang="cs-CZ" sz="2000" dirty="0">
                <a:hlinkClick r:id="rId4"/>
              </a:rPr>
              <a:t>https://time.unas.cz/</a:t>
            </a:r>
            <a:endParaRPr lang="cs-CZ" sz="2000" dirty="0"/>
          </a:p>
          <a:p>
            <a:r>
              <a:rPr lang="cs-CZ" sz="2000" dirty="0"/>
              <a:t>                                                       bistro Krmítko (atrium budovy Stud. a </a:t>
            </a:r>
            <a:r>
              <a:rPr lang="cs-CZ" sz="2000" dirty="0" err="1"/>
              <a:t>inform</a:t>
            </a:r>
            <a:r>
              <a:rPr lang="cs-CZ" sz="2000" dirty="0"/>
              <a:t>. centra VETUNI)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EC7E26-D447-2CF7-B025-6329B2E63780}"/>
              </a:ext>
            </a:extLst>
          </p:cNvPr>
          <p:cNvSpPr txBox="1"/>
          <p:nvPr/>
        </p:nvSpPr>
        <p:spPr>
          <a:xfrm>
            <a:off x="640165" y="1196280"/>
            <a:ext cx="10324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/>
              <a:t>rezervace od 4.8.2025 od 10:00 přes web </a:t>
            </a:r>
            <a:r>
              <a:rPr lang="cs-CZ" sz="2000" dirty="0">
                <a:hlinkClick r:id="rId5"/>
              </a:rPr>
              <a:t>https://www.skm.muni.cz/ubytovani/dlouhodobe-ubytovani/rezervace-ubytovani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dotazy ohledně ubytování  prosím směřujte výhradně na Správu kolejí a menz (kontakty naleznete na </a:t>
            </a:r>
            <a:r>
              <a:rPr lang="cs-CZ" sz="2000" dirty="0">
                <a:hlinkClick r:id="rId6"/>
              </a:rPr>
              <a:t>www.skm.muni.cz</a:t>
            </a:r>
            <a:r>
              <a:rPr lang="cs-CZ" sz="2000" dirty="0"/>
              <a:t>), ne na studijní oddělení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přehled všech kolejí MU - </a:t>
            </a:r>
            <a:r>
              <a:rPr lang="cs-CZ" sz="2000" dirty="0">
                <a:hlinkClick r:id="rId7"/>
              </a:rPr>
              <a:t>https://www.skm.muni.cz/ubytovani/koleje-muni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8006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8FE20-1E7D-FB9D-1991-D11D09AB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ubytovací stipendium a jiné druhy stipendií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71085-FEF8-DFC6-CE2B-79078C59C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99" y="1519661"/>
            <a:ext cx="10753201" cy="4449817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sz="2400" dirty="0"/>
              <a:t>podmínky: trvalé bydliště mimo okres Brno-město, první studium na VŠ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nevyplácí se automaticky, student musí podat žádost (listopad, březen), IS upozornění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vypláceno 2x ročně na bankovní účet v CZK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případné dotazy řeší Rektorát MU (paní </a:t>
            </a:r>
            <a:r>
              <a:rPr lang="cs-CZ" sz="2400" dirty="0" err="1"/>
              <a:t>Hufová</a:t>
            </a:r>
            <a:r>
              <a:rPr lang="cs-CZ" sz="2400" dirty="0"/>
              <a:t> </a:t>
            </a:r>
            <a:r>
              <a:rPr lang="cs-CZ" sz="2400" u="sng" dirty="0">
                <a:hlinkClick r:id="rId2"/>
              </a:rPr>
              <a:t>hufova@rect.muni.cz</a:t>
            </a:r>
            <a:r>
              <a:rPr lang="cs-CZ" sz="2400" u="sng" dirty="0"/>
              <a:t>)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více informací k ubytovacímu stipendiu- </a:t>
            </a:r>
            <a:r>
              <a:rPr lang="cs-CZ" sz="2400" u="sng" dirty="0">
                <a:hlinkClick r:id="rId3"/>
              </a:rPr>
              <a:t>https://www.muni.cz/studenti/stipendia/nejste-z-brna-a-potrebujete-bydlet</a:t>
            </a:r>
            <a:endParaRPr lang="cs-CZ" sz="2400" dirty="0">
              <a:solidFill>
                <a:srgbClr val="0000DC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>
              <a:buFontTx/>
              <a:buChar char="-"/>
            </a:pPr>
            <a:r>
              <a:rPr lang="cs-CZ" sz="2400" dirty="0"/>
              <a:t>další možnosti stipendií - </a:t>
            </a:r>
            <a:r>
              <a:rPr lang="cs-CZ" sz="2400" dirty="0">
                <a:solidFill>
                  <a:srgbClr val="0000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https://www.pharm.muni.cz/studenti/stipendia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7997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-pharm-en-4-3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PHARM-EN-4×3.potx" id="{E98E4C14-3146-4AC4-9AE9-59001A643278}" vid="{10587D83-2731-4D84-BCAC-76AAE260A2D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1015</Words>
  <Application>Microsoft Office PowerPoint</Application>
  <PresentationFormat>Širokoúhlá obrazovka</PresentationFormat>
  <Paragraphs>104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Wingdings</vt:lpstr>
      <vt:lpstr>Motiv Office</vt:lpstr>
      <vt:lpstr>prezentace-pharm-en-4-3</vt:lpstr>
      <vt:lpstr> Zápis do 1. ročníku Farmacie</vt:lpstr>
      <vt:lpstr>budovy FaF v areálu Veterinární univerzity Brno v Králově Poli </vt:lpstr>
      <vt:lpstr>Prezentace aplikace PowerPoint</vt:lpstr>
      <vt:lpstr>informační systém (IS MU)</vt:lpstr>
      <vt:lpstr>Prezentace aplikace PowerPoint</vt:lpstr>
      <vt:lpstr>ISIC karta</vt:lpstr>
      <vt:lpstr>rozvrh</vt:lpstr>
      <vt:lpstr>koleje</vt:lpstr>
      <vt:lpstr>ubytovací stipendium a jiné druhy stipendií</vt:lpstr>
      <vt:lpstr>potvrzení o studiu</vt:lpstr>
      <vt:lpstr>uznávání předmětů z předešlého studia</vt:lpstr>
      <vt:lpstr>knihovny</vt:lpstr>
      <vt:lpstr>seznámení prváků se studiem na VŠ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Study programme Pharmacy</dc:title>
  <dc:creator>Tereza Jůnová;tomkovab@pharm.muni.cz</dc:creator>
  <cp:lastModifiedBy>Barbora Tomková</cp:lastModifiedBy>
  <cp:revision>19</cp:revision>
  <dcterms:created xsi:type="dcterms:W3CDTF">2021-03-24T16:00:03Z</dcterms:created>
  <dcterms:modified xsi:type="dcterms:W3CDTF">2025-06-17T13:14:45Z</dcterms:modified>
</cp:coreProperties>
</file>