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2"/>
  </p:notesMasterIdLst>
  <p:sldIdLst>
    <p:sldId id="256" r:id="rId3"/>
    <p:sldId id="257" r:id="rId4"/>
    <p:sldId id="286" r:id="rId5"/>
    <p:sldId id="288" r:id="rId6"/>
    <p:sldId id="278" r:id="rId7"/>
    <p:sldId id="281" r:id="rId8"/>
    <p:sldId id="285" r:id="rId9"/>
    <p:sldId id="258" r:id="rId10"/>
    <p:sldId id="274" r:id="rId11"/>
    <p:sldId id="282" r:id="rId12"/>
    <p:sldId id="283" r:id="rId13"/>
    <p:sldId id="260" r:id="rId14"/>
    <p:sldId id="275" r:id="rId15"/>
    <p:sldId id="276" r:id="rId16"/>
    <p:sldId id="279" r:id="rId17"/>
    <p:sldId id="284" r:id="rId18"/>
    <p:sldId id="280" r:id="rId19"/>
    <p:sldId id="277" r:id="rId20"/>
    <p:sldId id="26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B80F9-3C9A-4B03-9C8F-50CCD1C5232B}" v="16" dt="2021-05-01T09:49:58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1EF6E-4ACE-44EA-B759-B66C313918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1A60420-7490-4282-A6B4-8F8A03C8F3FD}" type="pres">
      <dgm:prSet presAssocID="{4181EF6E-4ACE-44EA-B759-B66C313918AB}" presName="compositeShape" presStyleCnt="0">
        <dgm:presLayoutVars>
          <dgm:dir/>
          <dgm:resizeHandles/>
        </dgm:presLayoutVars>
      </dgm:prSet>
      <dgm:spPr/>
    </dgm:pt>
  </dgm:ptLst>
  <dgm:cxnLst>
    <dgm:cxn modelId="{08984E3B-37FE-4975-B5ED-F44A8EBF3E34}" type="presOf" srcId="{4181EF6E-4ACE-44EA-B759-B66C313918AB}" destId="{91A60420-7490-4282-A6B4-8F8A03C8F3FD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D424-62FB-43A7-9D2F-C28B5410D3E2}" type="datetimeFigureOut">
              <a:rPr lang="cs-CZ" smtClean="0"/>
              <a:t>25.06.2024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499F-A325-40B1-B764-6BFAF6420E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0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získání Mgr. Mohou jít pracovat kamkoliv po Evropě</a:t>
            </a:r>
            <a:r>
              <a:rPr lang="cs-CZ" baseline="0" dirty="0"/>
              <a:t> jako farmaceuti do lékáren</a:t>
            </a:r>
          </a:p>
          <a:p>
            <a:r>
              <a:rPr lang="cs-CZ" baseline="0" dirty="0"/>
              <a:t>Škola nabízí studentské ubytování, ceny na život se pohybují okolo 250 – 500 </a:t>
            </a:r>
            <a:r>
              <a:rPr lang="cs-CZ" baseline="0" dirty="0" err="1"/>
              <a:t>eUR</a:t>
            </a:r>
            <a:r>
              <a:rPr lang="cs-CZ" baseline="0" dirty="0"/>
              <a:t> za měsíc (zahrnuto i ubytování)</a:t>
            </a:r>
          </a:p>
          <a:p>
            <a:r>
              <a:rPr lang="cs-CZ" baseline="0" dirty="0" err="1"/>
              <a:t>Diploma</a:t>
            </a:r>
            <a:r>
              <a:rPr lang="cs-CZ" baseline="0" dirty="0"/>
              <a:t> + </a:t>
            </a:r>
            <a:r>
              <a:rPr lang="cs-CZ" baseline="0" dirty="0" err="1"/>
              <a:t>Diploma</a:t>
            </a:r>
            <a:r>
              <a:rPr lang="cs-CZ" baseline="0" dirty="0"/>
              <a:t> </a:t>
            </a:r>
            <a:r>
              <a:rPr lang="cs-CZ" baseline="0" dirty="0" err="1"/>
              <a:t>Supplement</a:t>
            </a:r>
            <a:endParaRPr lang="cs-CZ" baseline="0" dirty="0"/>
          </a:p>
          <a:p>
            <a:r>
              <a:rPr lang="cs-CZ" baseline="0" dirty="0"/>
              <a:t>3 pokusy na zkoušku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3F24-ECEF-4C35-9618-076B1A063D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8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125C8-E154-41B0-9DA2-D04DBF02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C2C151-3C9A-4DC2-9E8A-B39098BC7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05944D-3D04-40E7-954E-AF7171E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BCD2-2D8F-4D8B-AE04-D863F9C24192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44588E-C9DD-4F4C-9531-B34A60F2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62B1B-B90E-44F1-8F15-5BE02E15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686FD-D73F-413C-A244-8B734BFD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49003A-D9EA-49FC-9248-CF55022BE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BD026-C26E-4AE1-A2AF-3CD231E8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8FB-1E00-4304-A7EA-62E2C647B5B3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FD1599-BA56-4ECF-8069-207D507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DEB0D-C1A4-4059-9B90-95904819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7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4B6442-B155-410F-917E-1305A648E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9B6863-B8C3-40FB-AFFC-D3E7AA51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190451-A621-4107-826E-858DFAFD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2AC6-A5A3-418F-9419-580B704A0183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6C268-1875-4BC4-9AA8-8002DD86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A63D2B-C804-49CE-9BD2-4E15C707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0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56788D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F902F5-3AA8-4634-8DC3-3DB9368EA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53" y="2019300"/>
            <a:ext cx="7171020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B0E22D-E32C-47EB-BBA3-D3FF80BA188D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0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F89E05-B7F2-459D-8C5B-340516AE4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06" y="6054350"/>
            <a:ext cx="1514694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A38EFA-C2B5-4AC5-A12C-CED5CEA4D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7" y="414000"/>
            <a:ext cx="2686146" cy="10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789B1-F85D-4181-933B-736CE237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8BC20-9BE7-4F21-8910-91B003D09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E33D68-FA5B-4DBE-9512-AF04D365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3556-F3F0-42A1-A37F-F5E2D39550D9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B35493-BE8A-4575-9EC6-E3E8B077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1D264-A9B3-4D42-A2B6-0F458C48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028C0-57F0-4CA2-9915-0D18CA45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47F138-B33E-4258-AEFB-BF39173C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14B4EA-9679-4D95-8CAD-965AA0F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E39A-37DF-406A-9103-A60F627D85E1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6BFB02-C8B7-4930-8B46-C13B924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5DA62-C51C-461A-AA7E-DD80CEF8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7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D46A8-28DE-4196-A986-9EB42A22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48BCF-9A28-4B36-B75E-839BB3E6B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412C95-021F-457C-9E15-7466BB157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358290-366A-461D-9209-16CA52B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DBEF-BCC9-41BC-B3C8-93601739C64E}" type="datetime1">
              <a:rPr lang="en-GB" smtClean="0"/>
              <a:t>25/06/2024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73CBE-C91A-4206-909E-A6B71857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893C97-6FD1-4F20-A427-4EF64A7E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6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CA9B8-6D35-4045-8D0B-BAB9AE6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5E63E-67F8-41CC-85DB-D7489D807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567CF4-CF0E-47E5-B1EE-A12E37A78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ABEA88-7009-4E88-AC23-EEA2667A9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C9E692-6646-42D0-AC30-C48B36FC8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6C9609-63A5-4114-A671-764E362B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8546-C9EF-4F6B-8C82-7876DB17FC89}" type="datetime1">
              <a:rPr lang="en-GB" smtClean="0"/>
              <a:t>25/06/2024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E4F24D-245A-4459-976A-563573AE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B3F683-EE76-4E83-84D0-437FA33E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5133B-B420-45D3-90A8-A62034AC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3EFDD-CB3D-4D43-86BA-4732AE8D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1511-7311-465D-B9F7-F7E9C64DFEE2}" type="datetime1">
              <a:rPr lang="en-GB" smtClean="0"/>
              <a:t>25/06/2024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671B94-2843-48F3-B326-5C924D0E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A0035C-8BB7-4C18-8508-2EFDCF4F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8A1CBA-028B-4C1C-8651-5D35934D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B90C-A736-4454-A894-D843B1EC7BA1}" type="datetime1">
              <a:rPr lang="en-GB" smtClean="0"/>
              <a:t>25/06/2024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0A275A-0996-45E4-923B-CCD37E3B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D1C26E-E200-485E-AB67-23BD77D5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8C3B2-A932-4B92-8E31-DFD1DB6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935B1-A324-42B3-9E68-77DB535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D7DDC-0F23-4780-8902-E8F8FE61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240AC7-8F53-4BA1-AA09-470F7807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0D89-FCA8-45F1-A4D5-469009187CB5}" type="datetime1">
              <a:rPr lang="en-GB" smtClean="0"/>
              <a:t>25/06/2024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19E543-3779-4716-8B99-690E98F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1C4525-E06D-4808-B054-93AD2BD8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19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4BE30-D673-45CC-9FED-1C15F377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903CA0-46FB-49AC-BEB7-57595BB99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9C1FD-0050-4979-B5B0-7B485C7EC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AE4A3-8FA3-451B-B61A-B9769F09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0865-D1B4-49F0-BF66-79F5B60ABC6D}" type="datetime1">
              <a:rPr lang="en-GB" smtClean="0"/>
              <a:t>25/06/2024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CF0886-8457-4946-B411-6ED7EED9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079387-25E4-4E9A-A841-DEAF396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79404A-DF61-491F-9666-ED5C9E15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5B9265-A900-4CA8-9556-0C294028C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7C274-E87C-4404-815F-94027D3D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CFC2-9A1D-4964-8137-795B8B9A2B77}" type="datetime1">
              <a:rPr lang="en-GB" smtClean="0"/>
              <a:t>25/06/2024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EFC9A-B369-40AB-9F9E-BA60BCAD0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3EC402-E6D6-470D-BB8D-0B4F6BCB8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3FFA-AACB-4691-A614-E22032E30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91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85" r:id="rId3"/>
    <p:sldLayoutId id="2147483690" r:id="rId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m.muni.cz/stravovani/menzy-mu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km.muni.cz/ubytovani/koleje-muni" TargetMode="External"/><Relationship Id="rId4" Type="http://schemas.openxmlformats.org/officeDocument/2006/relationships/hyperlink" Target="https://www.skm.muni.cz/ubytovani/dlouhodobe-ubytovani/rezervace-ubytovan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arm.muni.cz/studenti/stipendia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s.muni.cz/napoveda/student/potvrzeni_o_studi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do/pharm/uredni_deska/predpisy/Opatreni/opatreni_c_3_2020_uznavani_predmetu_v_msp_farmacie/Opatreni_FaF_MU_c._3_2020_Uznavani_predmetu__ucinne_od_3.7.2023_.pdf?info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poluprace/sluzby/knihovny" TargetMode="External"/><Relationship Id="rId2" Type="http://schemas.openxmlformats.org/officeDocument/2006/relationships/hyperlink" Target="https://www.vfu.cz/cz/studijni-a-informacni-stredis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tudenti/ceka-vas-prvak-poradime-co-by-vam-nemelo-utect" TargetMode="External"/><Relationship Id="rId2" Type="http://schemas.openxmlformats.org/officeDocument/2006/relationships/hyperlink" Target="https://is.muni.cz/do/mu/prvaci/index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arm.muni.cz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s.muni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uni.cz/sluzby/fotografovani-osob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plan_id=26800" TargetMode="External"/><Relationship Id="rId2" Type="http://schemas.openxmlformats.org/officeDocument/2006/relationships/hyperlink" Target="https://is.muni.cz/predmety/?volby=hledtext:core@hledkod: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predmety/obdob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Zápis do 1. ročníku</a:t>
            </a:r>
            <a:br>
              <a:rPr lang="cs-CZ" dirty="0"/>
            </a:br>
            <a:r>
              <a:rPr lang="cs-CZ" dirty="0"/>
              <a:t>Kosmetické prostředky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2039" y="3561682"/>
            <a:ext cx="8522680" cy="698497"/>
          </a:xfrm>
        </p:spPr>
        <p:txBody>
          <a:bodyPr/>
          <a:lstStyle/>
          <a:p>
            <a:r>
              <a:rPr lang="cs-CZ" sz="2000" dirty="0"/>
              <a:t> </a:t>
            </a:r>
            <a:endParaRPr lang="en-US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4BC018-6A54-40E9-A9AD-56DE41F62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Mgr. </a:t>
            </a:r>
            <a:r>
              <a:rPr lang="cs-CZ" dirty="0"/>
              <a:t>Barbora Tomková – Studijní oddělení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298F5E9-FA49-567E-1569-B39F1778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152207"/>
            <a:ext cx="10317015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10383C-508A-CF0A-8117-6E223F378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89" y="0"/>
            <a:ext cx="9891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165" y="387601"/>
            <a:ext cx="7888070" cy="83207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cs typeface="Arial" panose="020B0604020202020204" pitchFamily="34" charset="0"/>
              </a:rPr>
              <a:t>Koleje</a:t>
            </a:r>
            <a:endParaRPr lang="en-GB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165" y="1016847"/>
            <a:ext cx="7340006" cy="2129025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742495"/>
              </a:buClr>
              <a:buFont typeface="Arial" pitchFamily="34" charset="0"/>
              <a:buChar char="•"/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742495"/>
              </a:buClr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42495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3A47235-D4F5-3F8B-F59C-C1E7BE8FC0FA}"/>
              </a:ext>
            </a:extLst>
          </p:cNvPr>
          <p:cNvSpPr txBox="1">
            <a:spLocks/>
          </p:cNvSpPr>
          <p:nvPr/>
        </p:nvSpPr>
        <p:spPr>
          <a:xfrm>
            <a:off x="640165" y="3705616"/>
            <a:ext cx="7888070" cy="8320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accent1"/>
                </a:solidFill>
                <a:cs typeface="Arial" panose="020B0604020202020204" pitchFamily="34" charset="0"/>
              </a:rPr>
              <a:t>Menza</a:t>
            </a:r>
            <a:endParaRPr lang="en-GB" kern="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3E5C111-9BA3-975A-B95E-B0FA65A3B2B5}"/>
              </a:ext>
            </a:extLst>
          </p:cNvPr>
          <p:cNvSpPr txBox="1"/>
          <p:nvPr/>
        </p:nvSpPr>
        <p:spPr>
          <a:xfrm>
            <a:off x="511728" y="4384447"/>
            <a:ext cx="10805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  </a:t>
            </a:r>
            <a:r>
              <a:rPr lang="cs-CZ" sz="2000" dirty="0"/>
              <a:t>přímo v areálu se žádná menza MU nenachází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možnost občerstvení v bistru Krmítko (budova Studijní a informační centrum VETUNI) a kantýně VETUNI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seznam všech menz MU najdete na </a:t>
            </a:r>
            <a:r>
              <a:rPr lang="cs-CZ" sz="2000" dirty="0">
                <a:hlinkClick r:id="rId3"/>
              </a:rPr>
              <a:t>https://www.skm.muni.cz/stravovani/menzy-muni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nejblíž fakultě: menza na Právnické fakultě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EC7E26-D447-2CF7-B025-6329B2E63780}"/>
              </a:ext>
            </a:extLst>
          </p:cNvPr>
          <p:cNvSpPr txBox="1"/>
          <p:nvPr/>
        </p:nvSpPr>
        <p:spPr>
          <a:xfrm>
            <a:off x="640165" y="1016847"/>
            <a:ext cx="10324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rezervace od 6.8. od 10:00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návod k registraci na koleje - </a:t>
            </a:r>
            <a:r>
              <a:rPr lang="cs-CZ" sz="2000" dirty="0">
                <a:hlinkClick r:id="rId4"/>
              </a:rPr>
              <a:t>https://www.skm.muni.cz/ubytovani/dlouhodobe-ubytovani/rezervace-ubytovani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dotazy ohledně ubytování  prosím směřujte výhradně na Správu kolejí a menz (www.skm.muni.cz)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přehled všech kolejí MU - </a:t>
            </a:r>
            <a:r>
              <a:rPr lang="cs-CZ" sz="2000" dirty="0">
                <a:hlinkClick r:id="rId5"/>
              </a:rPr>
              <a:t>https://www.skm.muni.cz/ubytovani/koleje-muni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nejblíž fakultě: Mánesova</a:t>
            </a:r>
          </a:p>
          <a:p>
            <a:r>
              <a:rPr lang="cs-CZ" sz="2000" dirty="0"/>
              <a:t>                            Kounicova – zavřeny, otvírají se opět až v roce 2025</a:t>
            </a:r>
          </a:p>
          <a:p>
            <a:pPr marL="285750" indent="-285750"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006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8FE20-1E7D-FB9D-1991-D11D09AB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Ubytovací stipendium a jiné druhy stipendií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71085-FEF8-DFC6-CE2B-79078C59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519662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/>
              <a:t>2x ročně na účet </a:t>
            </a:r>
          </a:p>
          <a:p>
            <a:pPr marL="457200" indent="-457200">
              <a:buFontTx/>
              <a:buChar char="-"/>
            </a:pPr>
            <a:r>
              <a:rPr lang="cs-CZ" dirty="0"/>
              <a:t>podmínky: trvalé bydliště mimo okres Brno-město, první studium na VŠ</a:t>
            </a:r>
          </a:p>
          <a:p>
            <a:pPr marL="457200" indent="-457200">
              <a:buFontTx/>
              <a:buChar char="-"/>
            </a:pPr>
            <a:r>
              <a:rPr lang="cs-CZ" dirty="0">
                <a:hlinkClick r:id="rId2"/>
              </a:rPr>
              <a:t>https://www.pharm.muni.cz/studenti/stipendia</a:t>
            </a: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nevyplácí se automaticky, student musí podat žádost (listopad, březen), IS upozornění</a:t>
            </a:r>
          </a:p>
          <a:p>
            <a:pPr marL="457200" indent="-457200">
              <a:buFontTx/>
              <a:buChar char="-"/>
            </a:pPr>
            <a:r>
              <a:rPr lang="cs-CZ" dirty="0"/>
              <a:t>případné dotazy - paní </a:t>
            </a:r>
            <a:r>
              <a:rPr lang="cs-CZ" dirty="0" err="1"/>
              <a:t>Hufová</a:t>
            </a:r>
            <a:r>
              <a:rPr lang="cs-CZ" dirty="0"/>
              <a:t> (Rektorát)</a:t>
            </a:r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Prospěchový stipendijní program (fakulta)</a:t>
            </a:r>
          </a:p>
          <a:p>
            <a:pPr marL="457200" indent="-457200">
              <a:buFontTx/>
              <a:buChar char="-"/>
            </a:pPr>
            <a:r>
              <a:rPr lang="cs-CZ" dirty="0"/>
              <a:t>Sociální stipendium (Rektorát)</a:t>
            </a:r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79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7C836-6774-CFA8-83F4-FD5A68B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Potvrzení o studiu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B69FA-A333-AF88-9F0D-55D2F7CE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potvrzení o studiu si můžete sami vygenerovat v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informací 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https://is.muni.cz/napoveda/student/potvrzeni_o_studiu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potřebujete originál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podpis+razítko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studijní oddělení (budova 45, vedle skleníku)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E50E4C8-2C1B-DB95-81BF-140E314F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3" y="3302370"/>
            <a:ext cx="3826506" cy="34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0B1A5-BFEA-65D3-B1D2-8B1D4624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Uznávání předmětů z předešlého studia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597BD-1D45-1EE7-3F54-43D3DFC9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uznávání předmětů z Farmacie na Kosmetologii (známka do D, poslední 3 roky), tabulka předmětů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přes IS, předměty se stejným sylabem, rozhoduje garant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celé znění opatření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https://is.muni.cz/auth/do/pharm/uredni_deska/predpisy/Opatreni/opatreni_c_3_2020_uznavani_predmetu_v_msp_farmacie/Opatreni_FaF_MU_c._3_2020_Uznavani_predmetu__ucinne_od_3.7.2023_.pdf?info=1#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92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CDC952-F56F-69B8-ECA3-9DBCC4B8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63" y="0"/>
            <a:ext cx="535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8EF9A-4CB6-F1EC-1A16-C5D71954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Knihovny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FB061-ACCC-9CEA-03F4-6F1360E4B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VETUNI – většina učebnic, je třeba kolečko ke vstupu,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k vyzvednutí na studijním oddělení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https://www.vfu.cz/cz/studijni-a-informacni-stredisko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 knihovny – vstup na ISIC kartu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https://www.muni.cz/spoluprace/sluzby/knihovny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9B13DC9-BEAC-2582-6549-A98BA7EC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6" y="1627543"/>
            <a:ext cx="2015190" cy="18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1C05A-FAF1-FF6B-CB36-A45BB4C2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957" y="720000"/>
            <a:ext cx="10753201" cy="451576"/>
          </a:xfrm>
        </p:spPr>
        <p:txBody>
          <a:bodyPr/>
          <a:lstStyle/>
          <a:p>
            <a:r>
              <a:rPr lang="cs-CZ" dirty="0"/>
              <a:t>Seznámení prváků se studiem na VŠ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B3132-4D5D-9B4B-CC63-F3C7E45A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2053007"/>
            <a:ext cx="10753201" cy="39600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 err="1"/>
              <a:t>Prvákoviny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/>
              <a:t>imatrikulace pátek 18.10. – odpadá výuka</a:t>
            </a:r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2"/>
              </a:rPr>
              <a:t>https://is.muni.cz/do/mu/prvaci/index.html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3"/>
              </a:rPr>
              <a:t>https://www.muni.cz/studenti/ceka-vas-prvak-poradime-co-by-vam-nemelo-utect</a:t>
            </a: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r>
              <a:rPr lang="cs-CZ" dirty="0">
                <a:hlinkClick r:id="rId4"/>
              </a:rPr>
              <a:t>https://www.pharm.muni.cz</a:t>
            </a:r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41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62" y="250217"/>
            <a:ext cx="10753201" cy="451576"/>
          </a:xfrm>
        </p:spPr>
        <p:txBody>
          <a:bodyPr/>
          <a:lstStyle/>
          <a:p>
            <a:pPr algn="ctr"/>
            <a:r>
              <a:rPr lang="cs-CZ" dirty="0"/>
              <a:t>Výuka</a:t>
            </a:r>
            <a:br>
              <a:rPr lang="cs-CZ" dirty="0"/>
            </a:br>
            <a:r>
              <a:rPr lang="cs-CZ" sz="1600" dirty="0">
                <a:solidFill>
                  <a:schemeClr val="tx1"/>
                </a:solidFill>
              </a:rPr>
              <a:t>v akademickém roce 2024/2025 začne v pondělí 16.9.2024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text, exteriér, budova, podepsat&#10;&#10;Popis byl vytvořen automaticky">
            <a:extLst>
              <a:ext uri="{FF2B5EF4-FFF2-40B4-BE49-F238E27FC236}">
                <a16:creationId xmlns:a16="http://schemas.microsoft.com/office/drawing/2014/main" id="{A20C8924-D532-ED94-A603-3127EDFD3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11051"/>
          <a:stretch/>
        </p:blipFill>
        <p:spPr>
          <a:xfrm>
            <a:off x="459804" y="1296001"/>
            <a:ext cx="4928681" cy="2771869"/>
          </a:xfrm>
          <a:prstGeom prst="rect">
            <a:avLst/>
          </a:prstGeom>
        </p:spPr>
      </p:pic>
      <p:pic>
        <p:nvPicPr>
          <p:cNvPr id="3074" name="Picture 2" descr="Unikátní Simulační centrum LF MU přivítalo první studenty | Události | em. muni.cz">
            <a:extLst>
              <a:ext uri="{FF2B5EF4-FFF2-40B4-BE49-F238E27FC236}">
                <a16:creationId xmlns:a16="http://schemas.microsoft.com/office/drawing/2014/main" id="{E664D011-0F1B-088B-A1FE-46BCB3AA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98" y="1296001"/>
            <a:ext cx="5521354" cy="27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obloha, exteriér, středisko&#10;&#10;Popis byl vytvořen automaticky">
            <a:extLst>
              <a:ext uri="{FF2B5EF4-FFF2-40B4-BE49-F238E27FC236}">
                <a16:creationId xmlns:a16="http://schemas.microsoft.com/office/drawing/2014/main" id="{42A49034-01AB-AD0A-92CF-394A482A0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28" y="4192757"/>
            <a:ext cx="3456432" cy="2595314"/>
          </a:xfrm>
          <a:prstGeom prst="rect">
            <a:avLst/>
          </a:prstGeom>
        </p:spPr>
      </p:pic>
      <p:pic>
        <p:nvPicPr>
          <p:cNvPr id="1028" name="Picture 4" descr="Studenty by měly přírodní vědy především bavit | Komentáře | em.muni.cz">
            <a:extLst>
              <a:ext uri="{FF2B5EF4-FFF2-40B4-BE49-F238E27FC236}">
                <a16:creationId xmlns:a16="http://schemas.microsoft.com/office/drawing/2014/main" id="{EBFB91B8-C81F-EEA1-1AEB-CAF7F658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6" y="4175044"/>
            <a:ext cx="3872438" cy="25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dagogická fakulta Masarykovy univerzity – Wikipedie">
            <a:extLst>
              <a:ext uri="{FF2B5EF4-FFF2-40B4-BE49-F238E27FC236}">
                <a16:creationId xmlns:a16="http://schemas.microsoft.com/office/drawing/2014/main" id="{63DD88B6-143D-3BF7-20C0-1AEB79DD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73" y="4146036"/>
            <a:ext cx="3872439" cy="26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4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obloha, strom, budova&#10;&#10;Popis byl vytvořen automaticky">
            <a:extLst>
              <a:ext uri="{FF2B5EF4-FFF2-40B4-BE49-F238E27FC236}">
                <a16:creationId xmlns:a16="http://schemas.microsoft.com/office/drawing/2014/main" id="{4E3CBEE5-1201-4132-F165-8A0EA94E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77"/>
            <a:ext cx="12192000" cy="63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1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obloha, mrak, auto&#10;&#10;Popis byl vytvořen automaticky">
            <a:extLst>
              <a:ext uri="{FF2B5EF4-FFF2-40B4-BE49-F238E27FC236}">
                <a16:creationId xmlns:a16="http://schemas.microsoft.com/office/drawing/2014/main" id="{CFC6CA1D-305A-AE6E-C28C-888A85A25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666750"/>
            <a:ext cx="8286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699E2-4F3D-DE99-7C0D-364B766A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Informační systém IS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85BDD-2078-7E62-C0B8-39AA93E8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osobní univerzitní číslo (UČO)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heslo - přístup do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heslo - přihlašování do počítačů (např. v PC učebně, knihovně atd.)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hesla je pak možné si změnit v IS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známky, zápis předmětů, omluvenky, Úřadovna (přerušení studia, zanechání studia…) atd.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možné si nechat přeposílat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univerzitní poštu na soukromý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e-mail (nastavení v IS)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C2F467-2790-7A07-58CA-1F44EE82D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46" r="6265" b="18948"/>
          <a:stretch/>
        </p:blipFill>
        <p:spPr>
          <a:xfrm>
            <a:off x="6096000" y="4951562"/>
            <a:ext cx="5187351" cy="10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9BCBDF-2EEA-CBE4-0C8A-841DED60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61" y="0"/>
            <a:ext cx="1164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6DC4FACE-47AD-A7C1-0628-AED61913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8" y="0"/>
            <a:ext cx="1103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869739"/>
              </p:ext>
            </p:extLst>
          </p:nvPr>
        </p:nvGraphicFramePr>
        <p:xfrm>
          <a:off x="2177601" y="2583542"/>
          <a:ext cx="8066301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ž </a:t>
            </a:r>
            <a:r>
              <a:rPr lang="en-US" dirty="0" err="1">
                <a:solidFill>
                  <a:schemeClr val="tx1"/>
                </a:solidFill>
              </a:rPr>
              <a:t>budete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fotku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nahranou</a:t>
            </a:r>
            <a:r>
              <a:rPr lang="en-US" dirty="0">
                <a:solidFill>
                  <a:schemeClr val="tx1"/>
                </a:solidFill>
              </a:rPr>
              <a:t> v IS, </a:t>
            </a:r>
            <a:r>
              <a:rPr lang="en-US" dirty="0" err="1">
                <a:solidFill>
                  <a:schemeClr val="tx1"/>
                </a:solidFill>
              </a:rPr>
              <a:t>můžete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Obchodním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centru</a:t>
            </a:r>
            <a:r>
              <a:rPr lang="en-US" dirty="0">
                <a:solidFill>
                  <a:schemeClr val="tx1"/>
                </a:solidFill>
              </a:rPr>
              <a:t> v IS </a:t>
            </a:r>
            <a:r>
              <a:rPr lang="en-US" dirty="0" err="1">
                <a:solidFill>
                  <a:schemeClr val="tx1"/>
                </a:solidFill>
              </a:rPr>
              <a:t>objednat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průkaz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studenta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en-US" dirty="0" err="1">
                <a:solidFill>
                  <a:schemeClr val="tx1"/>
                </a:solidFill>
              </a:rPr>
              <a:t>akmile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karta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připravena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vyzvedn</a:t>
            </a:r>
            <a:r>
              <a:rPr lang="cs-CZ" dirty="0" err="1">
                <a:solidFill>
                  <a:schemeClr val="tx1"/>
                </a:solidFill>
              </a:rPr>
              <a:t>ete</a:t>
            </a:r>
            <a:r>
              <a:rPr lang="cs-CZ" dirty="0">
                <a:solidFill>
                  <a:schemeClr val="tx1"/>
                </a:solidFill>
              </a:rPr>
              <a:t> si ji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studijním</a:t>
            </a:r>
            <a:r>
              <a:rPr lang="en-US" dirty="0">
                <a:solidFill>
                  <a:schemeClr val="tx1"/>
                </a:solidFill>
              </a:rPr>
              <a:t> oddělení</a:t>
            </a:r>
            <a:r>
              <a:rPr lang="cs-CZ" dirty="0">
                <a:solidFill>
                  <a:schemeClr val="tx1"/>
                </a:solidFill>
              </a:rPr>
              <a:t> (cca 1-2 týdny po objednávce)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IS-Obchodní centrum-FaF-Průkazy studenta ISIC-Bakalářské a magisterské studium-První průkaz studenta 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cena: 250,- Kč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ISIC karta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DE19FF7-0B40-1E48-3ACF-7AD8F582AFC8}"/>
              </a:ext>
            </a:extLst>
          </p:cNvPr>
          <p:cNvSpPr txBox="1">
            <a:spLocks/>
          </p:cNvSpPr>
          <p:nvPr/>
        </p:nvSpPr>
        <p:spPr>
          <a:xfrm>
            <a:off x="629121" y="3757979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focení</a:t>
            </a:r>
            <a:endParaRPr lang="en-US" kern="0" dirty="0"/>
          </a:p>
        </p:txBody>
      </p:sp>
      <p:pic>
        <p:nvPicPr>
          <p:cNvPr id="2050" name="Picture 2" descr="Kde nás najdete | Kariérní centrum MUNI">
            <a:extLst>
              <a:ext uri="{FF2B5EF4-FFF2-40B4-BE49-F238E27FC236}">
                <a16:creationId xmlns:a16="http://schemas.microsoft.com/office/drawing/2014/main" id="{FB06E890-B581-6686-3D2B-F4246B60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69" y="4242991"/>
            <a:ext cx="3861310" cy="24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6261DEB-FFEC-6A26-FCFC-C0656B133C33}"/>
              </a:ext>
            </a:extLst>
          </p:cNvPr>
          <p:cNvSpPr txBox="1"/>
          <p:nvPr/>
        </p:nvSpPr>
        <p:spPr>
          <a:xfrm>
            <a:off x="629121" y="4242991"/>
            <a:ext cx="51005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nutné pro objednávku ISIC karty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každá středa a pátek mezi 10-11 hod., Komenského náměstí 220/2, místnost 139C, přízemí vpravo (budova staré LF), tram Česká</a:t>
            </a:r>
          </a:p>
          <a:p>
            <a:pPr marL="285750" indent="-285750">
              <a:buFontTx/>
              <a:buChar char="-"/>
            </a:pPr>
            <a:r>
              <a:rPr lang="cs-CZ" sz="2000" dirty="0">
                <a:hlinkClick r:id="rId8"/>
              </a:rPr>
              <a:t>https://it.muni.cz/sluzby/fotografovani-osob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neakceptujeme vlastní fotografie</a:t>
            </a:r>
          </a:p>
          <a:p>
            <a:endParaRPr lang="cs-CZ" dirty="0"/>
          </a:p>
        </p:txBody>
      </p:sp>
      <p:pic>
        <p:nvPicPr>
          <p:cNvPr id="10" name="Picture 2" descr="Průkazy - ISIC.cz">
            <a:extLst>
              <a:ext uri="{FF2B5EF4-FFF2-40B4-BE49-F238E27FC236}">
                <a16:creationId xmlns:a16="http://schemas.microsoft.com/office/drawing/2014/main" id="{19BBFC97-7559-AC6C-A02C-579760D5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94" y="57070"/>
            <a:ext cx="1982597" cy="127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ACF35-88E0-4102-A4AB-ED6E0E35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kern="0" dirty="0">
                <a:solidFill>
                  <a:srgbClr val="0000DC"/>
                </a:solidFill>
                <a:latin typeface="Arial"/>
                <a:cs typeface="Arial" panose="020B0604020202020204" pitchFamily="34" charset="0"/>
              </a:rPr>
              <a:t>Rozvrh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BC12B6-7955-4F1B-8823-26080C27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2900" b="1" dirty="0"/>
              <a:t>povinné předměty (A předměty) </a:t>
            </a:r>
            <a:r>
              <a:rPr lang="cs-CZ" sz="2900" dirty="0"/>
              <a:t>– nahrajeme pro podzimní semestr automaticky, (i seminární skupiny)</a:t>
            </a:r>
          </a:p>
          <a:p>
            <a:r>
              <a:rPr lang="cs-CZ" sz="2900" b="1" dirty="0"/>
              <a:t>povinně volitelné (B předměty) </a:t>
            </a:r>
            <a:r>
              <a:rPr lang="cs-CZ" sz="2900" dirty="0"/>
              <a:t>– min. 15 kreditů, v 1. ročníku není na výběr žádný</a:t>
            </a:r>
          </a:p>
          <a:p>
            <a:r>
              <a:rPr lang="cs-CZ" sz="2900" b="1" dirty="0"/>
              <a:t>volitelné předměty (C předměty) - </a:t>
            </a:r>
            <a:r>
              <a:rPr lang="cs-CZ" sz="2900" dirty="0"/>
              <a:t>student si zapisuje podle svých preferencí nad rámec stanoveného počtu/kreditové hodnoty z nabídky povinně volitelných předmětů, příp. další předměty nezařazené do BSP Kosmetické prostředky z nabídky FaF a ostatních fakult MU</a:t>
            </a:r>
          </a:p>
          <a:p>
            <a:r>
              <a:rPr lang="cs-CZ" sz="2900" b="1" dirty="0"/>
              <a:t>CORE předměty </a:t>
            </a:r>
            <a:r>
              <a:rPr lang="cs-CZ" sz="2900" dirty="0"/>
              <a:t>– každý předmět je za 3 kredity, nutné splnit 3 předměty za studium (tj. celkem 9 kreditů), nelze zapsat předmět pod hlavičkou </a:t>
            </a:r>
            <a:r>
              <a:rPr lang="cs-CZ" sz="2900" dirty="0" err="1"/>
              <a:t>FaF</a:t>
            </a:r>
            <a:r>
              <a:rPr lang="cs-CZ" sz="2900" dirty="0"/>
              <a:t>, seznam všech CORE předmětů - </a:t>
            </a:r>
            <a:r>
              <a:rPr lang="cs-CZ" sz="2900" dirty="0">
                <a:hlinkClick r:id="rId2"/>
              </a:rPr>
              <a:t>https://is.muni.cz/predmety/?volby=hledtext:core@hledkod:1</a:t>
            </a:r>
            <a:endParaRPr lang="cs-CZ" sz="2900" dirty="0"/>
          </a:p>
          <a:p>
            <a:r>
              <a:rPr lang="cs-CZ" sz="2900" b="1" dirty="0"/>
              <a:t>sport</a:t>
            </a:r>
            <a:r>
              <a:rPr lang="cs-CZ" sz="2900" dirty="0"/>
              <a:t> – povinnost splnit ve 2 semestrech (zisk 2 kreditů, 1 sport=1 kredit)</a:t>
            </a:r>
          </a:p>
          <a:p>
            <a:r>
              <a:rPr lang="cs-CZ" sz="2900" dirty="0"/>
              <a:t>Registrace předmětů - vybíráte předměty, které máte zájem studovat, vyhovíte-li podmínkám stanoveným pro kurz (kapacita předmětu atd.), bude vám kurz automaticky zapsán IS během zápisu předmětů – do 24.7.2024</a:t>
            </a:r>
          </a:p>
          <a:p>
            <a:r>
              <a:rPr lang="cs-CZ" sz="2900" dirty="0"/>
              <a:t>Zápis předmětů-dochází k automatickému zápisu/potvrzení předmětů, u kterých byly splněny podmínky pro zápis (kapacita atd.),  </a:t>
            </a:r>
            <a:r>
              <a:rPr lang="cs-CZ" sz="2900" b="1" dirty="0"/>
              <a:t>1. 8. 2024 17:00-15. 9. 2024, změny v zápisech do 29. 9. 2024 (jen přes studijní oddělení)</a:t>
            </a:r>
          </a:p>
          <a:p>
            <a:r>
              <a:rPr lang="cs-CZ" sz="2900" dirty="0"/>
              <a:t>postup do dalšího semestru – 20 kreditů za semestr nebo 45 kreditů za dva poslední semestry</a:t>
            </a:r>
          </a:p>
          <a:p>
            <a:r>
              <a:rPr lang="cs-CZ" sz="2900" dirty="0"/>
              <a:t>podruhé zapsaný předmět je nutné splnit (pokud se jedná o volitelný předmět je možné před začátkem semestru požádat o neopakování)</a:t>
            </a:r>
          </a:p>
          <a:p>
            <a:r>
              <a:rPr lang="cs-CZ" sz="2900" dirty="0"/>
              <a:t>doporučený studijní plán- </a:t>
            </a:r>
            <a:r>
              <a:rPr lang="cs-CZ" sz="2900" dirty="0">
                <a:hlinkClick r:id="rId3"/>
              </a:rPr>
              <a:t>https://is.muni.cz/predmety/studijni_plan?plan_id=26800</a:t>
            </a:r>
            <a:endParaRPr lang="cs-CZ" sz="2900" dirty="0"/>
          </a:p>
          <a:p>
            <a:r>
              <a:rPr lang="cs-CZ" sz="2900" dirty="0"/>
              <a:t>celé studium: 180 kreditů</a:t>
            </a:r>
          </a:p>
          <a:p>
            <a:r>
              <a:rPr lang="pl-PL" sz="2900" dirty="0"/>
              <a:t>harmonogram akademického roku </a:t>
            </a:r>
            <a:r>
              <a:rPr lang="pl-PL" sz="2900" dirty="0">
                <a:hlinkClick r:id="rId4"/>
              </a:rPr>
              <a:t>https://is.muni.cz/predmety/obdobi</a:t>
            </a:r>
            <a:endParaRPr lang="cs-CZ" sz="29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2177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-pharm-en-4-3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PHARM-EN-4×3.potx" id="{E98E4C14-3146-4AC4-9AE9-59001A643278}" vid="{10587D83-2731-4D84-BCAC-76AAE260A2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1018</Words>
  <Application>Microsoft Office PowerPoint</Application>
  <PresentationFormat>Širokoúhlá obrazovka</PresentationFormat>
  <Paragraphs>102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</vt:lpstr>
      <vt:lpstr>Motiv Office</vt:lpstr>
      <vt:lpstr>prezentace-pharm-en-4-3</vt:lpstr>
      <vt:lpstr> Zápis do 1. ročníku Kosmetické prostředky</vt:lpstr>
      <vt:lpstr>Výuka v akademickém roce 2024/2025 začne v pondělí 16.9.2024</vt:lpstr>
      <vt:lpstr>Prezentace aplikace PowerPoint</vt:lpstr>
      <vt:lpstr>Prezentace aplikace PowerPoint</vt:lpstr>
      <vt:lpstr>Informační systém IS MU</vt:lpstr>
      <vt:lpstr>Prezentace aplikace PowerPoint</vt:lpstr>
      <vt:lpstr>Prezentace aplikace PowerPoint</vt:lpstr>
      <vt:lpstr>ISIC karta</vt:lpstr>
      <vt:lpstr>Rozvrh</vt:lpstr>
      <vt:lpstr>Prezentace aplikace PowerPoint</vt:lpstr>
      <vt:lpstr>Prezentace aplikace PowerPoint</vt:lpstr>
      <vt:lpstr>Koleje</vt:lpstr>
      <vt:lpstr>Ubytovací stipendium a jiné druhy stipendií</vt:lpstr>
      <vt:lpstr>Potvrzení o studiu</vt:lpstr>
      <vt:lpstr>Uznávání předmětů z předešlého studia</vt:lpstr>
      <vt:lpstr>Prezentace aplikace PowerPoint</vt:lpstr>
      <vt:lpstr>Knihovny</vt:lpstr>
      <vt:lpstr>Seznámení prváků se studiem na VŠ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Study programme Pharmacy</dc:title>
  <dc:creator>Tereza Jůnová;tomkovab@pharm.muni.cz</dc:creator>
  <cp:lastModifiedBy>Barbora Tomková</cp:lastModifiedBy>
  <cp:revision>19</cp:revision>
  <dcterms:created xsi:type="dcterms:W3CDTF">2021-03-24T16:00:03Z</dcterms:created>
  <dcterms:modified xsi:type="dcterms:W3CDTF">2024-06-25T10:52:39Z</dcterms:modified>
</cp:coreProperties>
</file>